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Lst>
  <p:sldSz cy="5143500" cx="9144000"/>
  <p:notesSz cx="6858000" cy="9144000"/>
  <p:embeddedFontLst>
    <p:embeddedFont>
      <p:font typeface="Anton"/>
      <p:regular r:id="rId156"/>
    </p:embeddedFont>
    <p:embeddedFont>
      <p:font typeface="Roboto"/>
      <p:regular r:id="rId157"/>
      <p:bold r:id="rId158"/>
      <p:italic r:id="rId159"/>
      <p:boldItalic r:id="rId160"/>
    </p:embeddedFont>
    <p:embeddedFont>
      <p:font typeface="Lato"/>
      <p:regular r:id="rId161"/>
      <p:bold r:id="rId162"/>
      <p:italic r:id="rId163"/>
      <p:boldItalic r:id="rId164"/>
    </p:embeddedFont>
    <p:embeddedFont>
      <p:font typeface="Didact Gothic"/>
      <p:regular r:id="rId165"/>
    </p:embeddedFont>
    <p:embeddedFont>
      <p:font typeface="Helvetica Neue"/>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6323DE-B9CA-4E2B-BDEC-F792202566C1}">
  <a:tblStyle styleId="{666323DE-B9CA-4E2B-BDEC-F792202566C1}" styleName="Table_0">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2E2DFB2-6B02-48AD-8296-58BAC6D1375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FAE2B06-120B-4F03-8DB1-DD176C0EFDFB}"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DidactGothic-regular.fntdata"/><Relationship Id="rId69" Type="http://schemas.openxmlformats.org/officeDocument/2006/relationships/slide" Target="slides/slide62.xml"/><Relationship Id="rId164" Type="http://schemas.openxmlformats.org/officeDocument/2006/relationships/font" Target="fonts/Lato-boldItalic.fntdata"/><Relationship Id="rId163" Type="http://schemas.openxmlformats.org/officeDocument/2006/relationships/font" Target="fonts/Lato-italic.fntdata"/><Relationship Id="rId162" Type="http://schemas.openxmlformats.org/officeDocument/2006/relationships/font" Target="fonts/Lato-bold.fntdata"/><Relationship Id="rId169" Type="http://schemas.openxmlformats.org/officeDocument/2006/relationships/font" Target="fonts/HelveticaNeue-boldItalic.fntdata"/><Relationship Id="rId168" Type="http://schemas.openxmlformats.org/officeDocument/2006/relationships/font" Target="fonts/HelveticaNeue-italic.fntdata"/><Relationship Id="rId167" Type="http://schemas.openxmlformats.org/officeDocument/2006/relationships/font" Target="fonts/HelveticaNeue-bold.fntdata"/><Relationship Id="rId166" Type="http://schemas.openxmlformats.org/officeDocument/2006/relationships/font" Target="fonts/HelveticaNeue-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Lato-regular.fntdata"/><Relationship Id="rId54" Type="http://schemas.openxmlformats.org/officeDocument/2006/relationships/slide" Target="slides/slide47.xml"/><Relationship Id="rId160" Type="http://schemas.openxmlformats.org/officeDocument/2006/relationships/font" Target="fonts/Roboto-boldItalic.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Roboto-italic.fntdata"/><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font" Target="fonts/Roboto-bold.fntdata"/><Relationship Id="rId157" Type="http://schemas.openxmlformats.org/officeDocument/2006/relationships/font" Target="fonts/Roboto-regular.fntdata"/><Relationship Id="rId156" Type="http://schemas.openxmlformats.org/officeDocument/2006/relationships/font" Target="fonts/Anton-regular.fntdata"/><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9abdc028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79abdc028d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b30fc68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bfb30fc68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a47f09a38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a47f09a385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8763a07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8763a07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61a461f2c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61a461f2c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8763a07e9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8763a07e9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61c08ee53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1c08ee5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763a07e9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763a07e9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8763a07e9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8763a07e9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8763a07e9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8763a07e9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a47f09a38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a47f09a385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61c08ee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61c08ee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9abdc028d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79abdc028d_0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61c08ee53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61c08ee53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763a07e9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8763a07e9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763a07e9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8763a07e9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763a07e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8763a07e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2f33c11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a2f33c115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8763a07e9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8763a07e9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8763a07e9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8763a07e9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63a07e9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63a07e9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763a07e9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763a07e9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763a07e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763a07e9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9abdc028d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9abdc028d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8763a07e9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763a07e9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763a07e9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763a07e9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8763a07e9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8763a07e9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763a07e9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763a07e9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8763a07e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8763a07e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a2f33c115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a2f33c115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8763a07e9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8763a07e9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63a07e9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63a07e9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763a07e9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763a07e9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763a07e9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763a07e9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9abdc028d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9abdc028d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47f09a38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a47f09a385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61c08ee53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61c08ee53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60e5266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60e5266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61c08ee53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61c08ee53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bfb30fc68b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bfb30fc68b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bfb30fc68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3" name="Google Shape;1213;gbfb30fc68b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a:t>
            </a:r>
            <a:r>
              <a:rPr lang="en-GB" sz="1000">
                <a:solidFill>
                  <a:schemeClr val="dk1"/>
                </a:solidFill>
                <a:highlight>
                  <a:srgbClr val="FFFFFF"/>
                </a:highlight>
                <a:latin typeface="Roboto"/>
                <a:ea typeface="Roboto"/>
                <a:cs typeface="Roboto"/>
                <a:sym typeface="Roboto"/>
              </a:rPr>
              <a:t>crear cuenta + subida al servidor x FTP</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47f09a385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ga47f09a385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a47f09a38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a47f09a385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a:ea typeface="Helvetica Neue"/>
                <a:cs typeface="Helvetica Neue"/>
                <a:sym typeface="Helvetica Neue"/>
              </a:rPr>
              <a:t>Desarrollo de un desafío entregable </a:t>
            </a:r>
            <a:endParaRPr sz="120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a59b465d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a59b465d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336334f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a336334f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9abdc028d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abdc028d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336334f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a336334fe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a:ea typeface="Helvetica Neue"/>
                <a:cs typeface="Helvetica Neue"/>
                <a:sym typeface="Helvetica Neue"/>
              </a:rPr>
              <a:t>Usar la clase correspondiente a la entrega intermedia del proyecto final</a:t>
            </a:r>
            <a:endParaRPr sz="1200">
              <a:solidFill>
                <a:schemeClr val="dk1"/>
              </a:solidFill>
              <a:highlight>
                <a:schemeClr val="lt1"/>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a336334f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a336334f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336334f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336334f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a336334fe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a336334fe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a47f09a385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a47f09a385_0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47f09a38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a47f09a385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a47f09a385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a47f09a385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a47f09a385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ga47f09a385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a47f09a385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a47f09a385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9abdc028d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9abdc028d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9abdc028d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9abdc028d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9abdc028d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9abdc028d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9abdc028d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79abdc028d_0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9abdc028d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9abdc028d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9abdc028d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79abdc028d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9abdc028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9abdc028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9abdc028d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9abdc028d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9abdc028d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9abdc028d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9abdc028d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79abdc028d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9abdc028d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9abdc028d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DFFBC"/>
              </a:buClr>
              <a:buSzPts val="1200"/>
              <a:buFont typeface="Didact Gothic"/>
              <a:buChar char="●"/>
            </a:pPr>
            <a:r>
              <a:rPr lang="en-GB" sz="1200">
                <a:solidFill>
                  <a:schemeClr val="dk1"/>
                </a:solidFill>
                <a:latin typeface="Didact Gothic"/>
                <a:ea typeface="Didact Gothic"/>
                <a:cs typeface="Didact Gothic"/>
                <a:sym typeface="Didact Gothic"/>
              </a:rPr>
              <a:t>Se mejorará la velocidad de carga de las páginas.  Si tu página tarda demasiado en cargarse, los usuarios que ingresen podrían cansarse de esperar y pasar a otra página web.</a:t>
            </a:r>
            <a:endParaRPr sz="1200">
              <a:solidFill>
                <a:schemeClr val="dk1"/>
              </a:solidFill>
              <a:latin typeface="Didact Gothic"/>
              <a:ea typeface="Didact Gothic"/>
              <a:cs typeface="Didact Gothic"/>
              <a:sym typeface="Didact Gothic"/>
            </a:endParaRPr>
          </a:p>
          <a:p>
            <a:pPr indent="-304800" lvl="0" marL="457200" rtl="0" algn="l">
              <a:spcBef>
                <a:spcPts val="0"/>
              </a:spcBef>
              <a:spcAft>
                <a:spcPts val="0"/>
              </a:spcAft>
              <a:buClr>
                <a:srgbClr val="3DFFBC"/>
              </a:buClr>
              <a:buSzPts val="1200"/>
              <a:buFont typeface="Didact Gothic"/>
              <a:buChar char="●"/>
            </a:pPr>
            <a:r>
              <a:rPr lang="en-GB" sz="1200">
                <a:solidFill>
                  <a:schemeClr val="dk1"/>
                </a:solidFill>
                <a:latin typeface="Didact Gothic"/>
                <a:ea typeface="Didact Gothic"/>
                <a:cs typeface="Didact Gothic"/>
                <a:sym typeface="Didact Gothic"/>
              </a:rPr>
              <a:t>Mejora tu SEO. Pero… ¿cómo?  Tu sitio clasifica más alto en los resultados del motor de búsqueda. Los archivos grandes ralentizan el sitio y los motores de búsqueda odian los sitios lentos. Es probable también que Google rastree e indexe tus imágenes más rápido para la búsqueda de imágenes de Google. </a:t>
            </a:r>
            <a:endParaRPr sz="1200">
              <a:solidFill>
                <a:schemeClr val="dk1"/>
              </a:solidFill>
              <a:latin typeface="Didact Gothic"/>
              <a:ea typeface="Didact Gothic"/>
              <a:cs typeface="Didact Gothic"/>
              <a:sym typeface="Didact Gothic"/>
            </a:endParaRPr>
          </a:p>
          <a:p>
            <a:pPr indent="-304800" lvl="0" marL="457200" rtl="0" algn="l">
              <a:spcBef>
                <a:spcPts val="0"/>
              </a:spcBef>
              <a:spcAft>
                <a:spcPts val="0"/>
              </a:spcAft>
              <a:buClr>
                <a:srgbClr val="3DFFBC"/>
              </a:buClr>
              <a:buSzPts val="1200"/>
              <a:buFont typeface="Didact Gothic"/>
              <a:buChar char="●"/>
            </a:pPr>
            <a:r>
              <a:rPr lang="en-GB" sz="1200">
                <a:solidFill>
                  <a:schemeClr val="dk1"/>
                </a:solidFill>
                <a:latin typeface="Didact Gothic"/>
                <a:ea typeface="Didact Gothic"/>
                <a:cs typeface="Didact Gothic"/>
                <a:sym typeface="Didact Gothic"/>
              </a:rPr>
              <a:t>Crear copias de seguridad va a ser más rápido.</a:t>
            </a:r>
            <a:endParaRPr sz="1200">
              <a:solidFill>
                <a:schemeClr val="dk1"/>
              </a:solidFill>
              <a:latin typeface="Didact Gothic"/>
              <a:ea typeface="Didact Gothic"/>
              <a:cs typeface="Didact Gothic"/>
              <a:sym typeface="Didact Gothic"/>
            </a:endParaRPr>
          </a:p>
          <a:p>
            <a:pPr indent="-304800" lvl="0" marL="457200" rtl="0" algn="l">
              <a:spcBef>
                <a:spcPts val="0"/>
              </a:spcBef>
              <a:spcAft>
                <a:spcPts val="0"/>
              </a:spcAft>
              <a:buClr>
                <a:srgbClr val="3DFFBC"/>
              </a:buClr>
              <a:buSzPts val="1200"/>
              <a:buFont typeface="Didact Gothic"/>
              <a:buChar char="●"/>
            </a:pPr>
            <a:r>
              <a:rPr lang="en-GB" sz="1200">
                <a:solidFill>
                  <a:schemeClr val="dk1"/>
                </a:solidFill>
                <a:latin typeface="Didact Gothic"/>
                <a:ea typeface="Didact Gothic"/>
                <a:cs typeface="Didact Gothic"/>
                <a:sym typeface="Didact Gothic"/>
              </a:rPr>
              <a:t>Los tamaños de los archivos de imagen más pequeños utilizan menos ancho de banda. Las redes y navegadores apreciarán esto.</a:t>
            </a:r>
            <a:endParaRPr sz="1200">
              <a:solidFill>
                <a:schemeClr val="dk1"/>
              </a:solidFill>
              <a:latin typeface="Didact Gothic"/>
              <a:ea typeface="Didact Gothic"/>
              <a:cs typeface="Didact Gothic"/>
              <a:sym typeface="Didact Gothic"/>
            </a:endParaRPr>
          </a:p>
          <a:p>
            <a:pPr indent="-304800" lvl="0" marL="457200" rtl="0" algn="l">
              <a:spcBef>
                <a:spcPts val="0"/>
              </a:spcBef>
              <a:spcAft>
                <a:spcPts val="0"/>
              </a:spcAft>
              <a:buClr>
                <a:srgbClr val="3DFFBC"/>
              </a:buClr>
              <a:buSzPts val="1200"/>
              <a:buFont typeface="Didact Gothic"/>
              <a:buChar char="●"/>
            </a:pPr>
            <a:r>
              <a:rPr lang="en-GB" sz="1200">
                <a:solidFill>
                  <a:schemeClr val="dk1"/>
                </a:solidFill>
                <a:latin typeface="Didact Gothic"/>
                <a:ea typeface="Didact Gothic"/>
                <a:cs typeface="Didact Gothic"/>
                <a:sym typeface="Didact Gothic"/>
              </a:rPr>
              <a:t>Requiere menos espacio de almacenamiento en el servidor.</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9abdc028d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9abdc028d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9abdc028d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9abdc028d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íconos. Sacar íconos de https://www.flaticon.com/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9abdc028d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9abdc028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9abdc028d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9abdc028d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íconos. Sacar íconos de https://www.flaticon.com/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9abdc028d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9abdc028d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Didact Gothic"/>
                <a:ea typeface="Didact Gothic"/>
                <a:cs typeface="Didact Gothic"/>
                <a:sym typeface="Didact Gothic"/>
              </a:rPr>
              <a:t>Razones de porqué es recomendado:</a:t>
            </a:r>
            <a:endParaRPr sz="1800">
              <a:solidFill>
                <a:schemeClr val="dk1"/>
              </a:solidFill>
              <a:latin typeface="Didact Gothic"/>
              <a:ea typeface="Didact Gothic"/>
              <a:cs typeface="Didact Gothic"/>
              <a:sym typeface="Didact Gothic"/>
            </a:endParaRPr>
          </a:p>
          <a:p>
            <a:pPr indent="-342900" lvl="0" marL="647700" rtl="0" algn="l">
              <a:lnSpc>
                <a:spcPct val="115000"/>
              </a:lnSpc>
              <a:spcBef>
                <a:spcPts val="2200"/>
              </a:spcBef>
              <a:spcAft>
                <a:spcPts val="0"/>
              </a:spcAft>
              <a:buClr>
                <a:srgbClr val="3DFFBC"/>
              </a:buClr>
              <a:buSzPts val="1800"/>
              <a:buFont typeface="Didact Gothic"/>
              <a:buChar char="●"/>
            </a:pPr>
            <a:r>
              <a:rPr lang="en-GB" sz="1800">
                <a:solidFill>
                  <a:schemeClr val="dk1"/>
                </a:solidFill>
                <a:latin typeface="Didact Gothic"/>
                <a:ea typeface="Didact Gothic"/>
                <a:cs typeface="Didact Gothic"/>
                <a:sym typeface="Didact Gothic"/>
              </a:rPr>
              <a:t>SVGs son automáticamente escalables tanto en navegadores como herramientas de edición de fotos. ¡Esto hace un sueño para diseñadores web y diseñadores gráficos!</a:t>
            </a:r>
            <a:endParaRPr sz="1800">
              <a:solidFill>
                <a:schemeClr val="dk1"/>
              </a:solidFill>
              <a:latin typeface="Didact Gothic"/>
              <a:ea typeface="Didact Gothic"/>
              <a:cs typeface="Didact Gothic"/>
              <a:sym typeface="Didact Gothic"/>
            </a:endParaRPr>
          </a:p>
          <a:p>
            <a:pPr indent="-342900" lvl="0" marL="647700" rtl="0" algn="l">
              <a:lnSpc>
                <a:spcPct val="115000"/>
              </a:lnSpc>
              <a:spcBef>
                <a:spcPts val="0"/>
              </a:spcBef>
              <a:spcAft>
                <a:spcPts val="0"/>
              </a:spcAft>
              <a:buClr>
                <a:srgbClr val="3DFFBC"/>
              </a:buClr>
              <a:buSzPts val="1800"/>
              <a:buFont typeface="Didact Gothic"/>
              <a:buChar char="●"/>
            </a:pPr>
            <a:r>
              <a:rPr lang="en-GB" sz="1800">
                <a:solidFill>
                  <a:schemeClr val="dk1"/>
                </a:solidFill>
                <a:latin typeface="Didact Gothic"/>
                <a:ea typeface="Didact Gothic"/>
                <a:cs typeface="Didact Gothic"/>
                <a:sym typeface="Didact Gothic"/>
              </a:rPr>
              <a:t>Google indexa SVGs, de la misma manera en que lo hace en caso de PNGs y JPGs, así no tiene que preocuparse de SEO.</a:t>
            </a:r>
            <a:endParaRPr sz="1800">
              <a:solidFill>
                <a:schemeClr val="dk1"/>
              </a:solidFill>
              <a:latin typeface="Didact Gothic"/>
              <a:ea typeface="Didact Gothic"/>
              <a:cs typeface="Didact Gothic"/>
              <a:sym typeface="Didact Gothic"/>
            </a:endParaRPr>
          </a:p>
          <a:p>
            <a:pPr indent="-342900" lvl="0" marL="647700" rtl="0" algn="l">
              <a:lnSpc>
                <a:spcPct val="115000"/>
              </a:lnSpc>
              <a:spcBef>
                <a:spcPts val="0"/>
              </a:spcBef>
              <a:spcAft>
                <a:spcPts val="0"/>
              </a:spcAft>
              <a:buClr>
                <a:srgbClr val="3DFFBC"/>
              </a:buClr>
              <a:buSzPts val="1800"/>
              <a:buFont typeface="Didact Gothic"/>
              <a:buChar char="●"/>
            </a:pPr>
            <a:r>
              <a:rPr lang="en-GB" sz="1800">
                <a:solidFill>
                  <a:schemeClr val="dk1"/>
                </a:solidFill>
                <a:latin typeface="Didact Gothic"/>
                <a:ea typeface="Didact Gothic"/>
                <a:cs typeface="Didact Gothic"/>
                <a:sym typeface="Didact Gothic"/>
              </a:rPr>
              <a:t>SVGs son tradicionalmente (no siempre) más pequeños que el tamaño del archivo PNG o JPG. Esto puede resultar tiempos de carga más rápidos.</a:t>
            </a:r>
            <a:endParaRPr sz="18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220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9abdc028d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79abdc028d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abdc028d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abdc028d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9abdc028d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79abdc028d_0_9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9abdc028d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9abdc028d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9abdc028d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9abdc028d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79abdc028d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9abdc028d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9abdc028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9abdc028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79abdc028d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79abdc028d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9abdc028d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9abdc028d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9abdc028d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9abdc028d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9abdc028d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79abdc028d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9abdc028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79abdc028d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9abdc028d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9abdc028d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9abdc028d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9abdc028d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9abdc028d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9abdc028d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9abdc028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9abdc028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9abdc028d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79abdc028d_0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9abdc028d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9abdc028d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79abdc028d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9abdc028d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9abdc028d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9abdc028d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79abdc028d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9abdc028d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79abdc028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79abdc028d_0_10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abdc028d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79abdc028d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9abdc028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9abdc028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79abdc028d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9abdc028d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79abdc028d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79abdc028d_0_10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79abdc028d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79abdc028d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79abdc028d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9abdc028d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9abdc028d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9abdc028d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79abdc028d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9abdc028d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79abdc028d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9abdc028d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79abdc028d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79abdc028d_0_1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79abdc028d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9abdc028d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9abdc028d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79abdc028d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9abdc028d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9abdc028d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9abdc028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9abdc028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79abdc028d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79abdc028d_0_1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79abdc028d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9abdc028d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79abdc028d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79abdc028d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9abdc028d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9abdc028d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highlight>
                  <a:srgbClr val="FFFFFF"/>
                </a:highlight>
                <a:latin typeface="Didact Gothic"/>
                <a:ea typeface="Didact Gothic"/>
                <a:cs typeface="Didact Gothic"/>
                <a:sym typeface="Didact Gothic"/>
              </a:rPr>
              <a:t>El tercer item tiene contenido oculto</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79abdc028d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79abdc028d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79abdc028d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79abdc028d_0_1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79abdc028d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9abdc028d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9abdc028d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79abdc028d_0_1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9abdc028d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79abdc028d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9abdc028d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9abdc028d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9abdc028d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9abdc028d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9abdc028d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9abdc028d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79abdc028d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9abdc028d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79abdc028d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79abdc028d_0_1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79abdc028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9abdc028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79abdc028d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79abdc028d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9abdc028d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9abdc028d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79abdc028d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79abdc028d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bfb30fc68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bfb30fc68b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a:t>
            </a:r>
            <a:r>
              <a:rPr lang="en-GB" sz="1000">
                <a:solidFill>
                  <a:schemeClr val="dk1"/>
                </a:solidFill>
                <a:highlight>
                  <a:srgbClr val="FFFFFF"/>
                </a:highlight>
                <a:latin typeface="Roboto"/>
                <a:ea typeface="Roboto"/>
                <a:cs typeface="Roboto"/>
                <a:sym typeface="Roboto"/>
              </a:rPr>
              <a:t>agregar meta keyword + description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9abdc028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79abdc028d_0_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9abdc028d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79abdc028d_0_1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79abdc028d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79abdc028d_0_1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a:ea typeface="Helvetica Neue"/>
                <a:cs typeface="Helvetica Neue"/>
                <a:sym typeface="Helvetica Neue"/>
              </a:rPr>
              <a:t>Desarrollo de un desafío entregable </a:t>
            </a:r>
            <a:endParaRPr sz="120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9abdc028d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9abdc028d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79abdc028d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79abdc028d_0_1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79abdc028d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79abdc028d_0_1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79abdc028d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79abdc028d_0_1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 puede vincular contenido de:</a:t>
            </a:r>
            <a:br>
              <a:rPr lang="en-GB">
                <a:solidFill>
                  <a:schemeClr val="dk1"/>
                </a:solidFill>
              </a:rPr>
            </a:br>
            <a:r>
              <a:rPr lang="en-GB">
                <a:solidFill>
                  <a:schemeClr val="dk1"/>
                </a:solidFill>
              </a:rPr>
              <a:t> Canal de YouTube de Coder: </a:t>
            </a:r>
            <a:r>
              <a:rPr lang="en-GB"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n-GB"/>
              <a:t> Canal de Spotify de Coder: </a:t>
            </a:r>
            <a:r>
              <a:rPr lang="en-GB" u="sng">
                <a:solidFill>
                  <a:schemeClr val="hlink"/>
                </a:solidFill>
                <a:hlinkClick r:id="rId3"/>
              </a:rPr>
              <a:t>https://open.spotify.com/show/6Z4gbxrzelqVU3syDH3JzI</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79abdc028d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79abdc028d_0_1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79abdc028d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79abdc028d_0_1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79abdc028d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79abdc028d_0_1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79abdc028d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79abdc028d_0_1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9abdc028d_0_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79abdc028d_0_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a2f33c11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a2f33c11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79abdc028d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79abdc028d_0_1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a47f09a38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a47f09a38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a47f09a38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a47f09a38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a47f09a38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a47f09a385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47f09a38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a47f09a385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336334f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a336334fe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ae94de3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ae94de33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a47f09a385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a47f09a385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bfb30fc68b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bfb30fc68b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2.png"/><Relationship Id="rId4" Type="http://schemas.openxmlformats.org/officeDocument/2006/relationships/image" Target="../media/image103.png"/><Relationship Id="rId5" Type="http://schemas.openxmlformats.org/officeDocument/2006/relationships/image" Target="../media/image9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1.png"/><Relationship Id="rId4" Type="http://schemas.openxmlformats.org/officeDocument/2006/relationships/hyperlink" Target="http://www.css-tricks.co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1.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1.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2.png"/><Relationship Id="rId4" Type="http://schemas.openxmlformats.org/officeDocument/2006/relationships/hyperlink" Target="http://godaddy.com" TargetMode="External"/><Relationship Id="rId5"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8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1.png"/></Relationships>
</file>

<file path=ppt/slides/_rels/slide111.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83.png"/><Relationship Id="rId13" Type="http://schemas.openxmlformats.org/officeDocument/2006/relationships/hyperlink" Target="https://latincloud.com/mi-pagina-web/" TargetMode="External"/><Relationship Id="rId12"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2.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97.png"/><Relationship Id="rId5" Type="http://schemas.openxmlformats.org/officeDocument/2006/relationships/image" Target="../media/image99.png"/><Relationship Id="rId6" Type="http://schemas.openxmlformats.org/officeDocument/2006/relationships/hyperlink" Target="https://hostrentable.com/hosting.php#Basicos" TargetMode="External"/><Relationship Id="rId7" Type="http://schemas.openxmlformats.org/officeDocument/2006/relationships/image" Target="../media/image95.png"/><Relationship Id="rId8"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2.png"/><Relationship Id="rId4" Type="http://schemas.openxmlformats.org/officeDocument/2006/relationships/image" Target="../media/image8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2.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2.png"/><Relationship Id="rId4" Type="http://schemas.openxmlformats.org/officeDocument/2006/relationships/image" Target="../media/image104.png"/><Relationship Id="rId5" Type="http://schemas.openxmlformats.org/officeDocument/2006/relationships/image" Target="../media/image8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2.png"/><Relationship Id="rId4"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82.png"/><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2.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2.png"/><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2.png"/><Relationship Id="rId4" Type="http://schemas.openxmlformats.org/officeDocument/2006/relationships/hyperlink" Target="https://www.000webhost.com/members/website/list" TargetMode="External"/><Relationship Id="rId5" Type="http://schemas.openxmlformats.org/officeDocument/2006/relationships/image" Target="../media/image1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82.png"/><Relationship Id="rId4" Type="http://schemas.openxmlformats.org/officeDocument/2006/relationships/hyperlink" Target="https://www.000webhost.com/members/website/list" TargetMode="External"/><Relationship Id="rId5" Type="http://schemas.openxmlformats.org/officeDocument/2006/relationships/image" Target="../media/image11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2.png"/><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2.png"/><Relationship Id="rId4" Type="http://schemas.openxmlformats.org/officeDocument/2006/relationships/image" Target="../media/image109.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2.png"/><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2.png"/><Relationship Id="rId4" Type="http://schemas.openxmlformats.org/officeDocument/2006/relationships/image" Target="../media/image1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82.png"/><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4.png"/><Relationship Id="rId4" Type="http://schemas.openxmlformats.org/officeDocument/2006/relationships/image" Target="../media/image5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62.png"/><Relationship Id="rId4" Type="http://schemas.openxmlformats.org/officeDocument/2006/relationships/image" Target="../media/image106.png"/><Relationship Id="rId5" Type="http://schemas.openxmlformats.org/officeDocument/2006/relationships/image" Target="../media/image1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hyperlink" Target="https://www.000webhost.com/" TargetMode="External"/><Relationship Id="rId4" Type="http://schemas.openxmlformats.org/officeDocument/2006/relationships/hyperlink" Target="https://camilasperanza88.github.io/mi_repositorio/" TargetMode="External"/><Relationship Id="rId5" Type="http://schemas.openxmlformats.org/officeDocument/2006/relationships/image" Target="../media/image62.png"/><Relationship Id="rId6" Type="http://schemas.openxmlformats.org/officeDocument/2006/relationships/image" Target="../media/image10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110.pn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110.png"/><Relationship Id="rId4" Type="http://schemas.openxmlformats.org/officeDocument/2006/relationships/image" Target="../media/image11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117.png"/><Relationship Id="rId4" Type="http://schemas.openxmlformats.org/officeDocument/2006/relationships/image" Target="../media/image11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117.png"/><Relationship Id="rId4" Type="http://schemas.openxmlformats.org/officeDocument/2006/relationships/image" Target="../media/image1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117.png"/><Relationship Id="rId4" Type="http://schemas.openxmlformats.org/officeDocument/2006/relationships/image" Target="../media/image11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 Id="rId3" Type="http://schemas.openxmlformats.org/officeDocument/2006/relationships/image" Target="../media/image121.png"/><Relationship Id="rId4" Type="http://schemas.openxmlformats.org/officeDocument/2006/relationships/image" Target="../media/image12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5.xml"/><Relationship Id="rId3" Type="http://schemas.openxmlformats.org/officeDocument/2006/relationships/image" Target="../media/image123.png"/><Relationship Id="rId4"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6.xml"/><Relationship Id="rId3" Type="http://schemas.openxmlformats.org/officeDocument/2006/relationships/hyperlink" Target="https://cyberduck.io/" TargetMode="External"/><Relationship Id="rId4" Type="http://schemas.openxmlformats.org/officeDocument/2006/relationships/hyperlink" Target="https://winscp.net/eng/index.php" TargetMode="External"/><Relationship Id="rId9" Type="http://schemas.openxmlformats.org/officeDocument/2006/relationships/image" Target="../media/image118.png"/><Relationship Id="rId5" Type="http://schemas.openxmlformats.org/officeDocument/2006/relationships/hyperlink" Target="https://www.netlify.com" TargetMode="External"/><Relationship Id="rId6" Type="http://schemas.openxmlformats.org/officeDocument/2006/relationships/hyperlink" Target="https://vercel.com" TargetMode="External"/><Relationship Id="rId7" Type="http://schemas.openxmlformats.org/officeDocument/2006/relationships/image" Target="../media/image62.png"/><Relationship Id="rId8" Type="http://schemas.openxmlformats.org/officeDocument/2006/relationships/image" Target="../media/image11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1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121.png"/><Relationship Id="rId4" Type="http://schemas.openxmlformats.org/officeDocument/2006/relationships/image" Target="../media/image1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hyperlink" Target="https://es.wikipedia.org/wiki/Ataque_de_intermediar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hyperlink" Target="https://es.wikipedia.org/wiki/Autoridad_de_certificaci%C3%B3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4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6.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6.png"/><Relationship Id="rId4" Type="http://schemas.openxmlformats.org/officeDocument/2006/relationships/hyperlink" Target="https://www.xml-sitemaps.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 Id="rId4" Type="http://schemas.openxmlformats.org/officeDocument/2006/relationships/hyperlink" Target="https://support.google.com/webmasters/answer/66353"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png"/><Relationship Id="rId4" Type="http://schemas.openxmlformats.org/officeDocument/2006/relationships/hyperlink" Target="https://developers.google.com/search/mobile-sites/mobile-seo/responsive-design" TargetMode="External"/><Relationship Id="rId5" Type="http://schemas.openxmlformats.org/officeDocument/2006/relationships/hyperlink" Target="https://developers.google.com/search/mobile-sites/mobile-seo/dynamic-serving" TargetMode="External"/><Relationship Id="rId6" Type="http://schemas.openxmlformats.org/officeDocument/2006/relationships/hyperlink" Target="https://developers.google.com/search/mobile-sites/mobile-seo/separate-urls" TargetMode="External"/><Relationship Id="rId7" Type="http://schemas.openxmlformats.org/officeDocument/2006/relationships/hyperlink" Target="https://search.google.com/test/mobile-friendl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6.png"/><Relationship Id="rId4" Type="http://schemas.openxmlformats.org/officeDocument/2006/relationships/hyperlink" Target="https://www.google.com/webmasters/tools/hom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6.png"/><Relationship Id="rId4" Type="http://schemas.openxmlformats.org/officeDocument/2006/relationships/hyperlink" Target="https://www.wordtracker.com/scout" TargetMode="External"/><Relationship Id="rId5" Type="http://schemas.openxmlformats.org/officeDocument/2006/relationships/hyperlink" Target="https://keywordshitter.com/" TargetMode="External"/><Relationship Id="rId6" Type="http://schemas.openxmlformats.org/officeDocument/2006/relationships/hyperlink" Target="http://www.seoquake.com/index.html" TargetMode="External"/><Relationship Id="rId7" Type="http://schemas.openxmlformats.org/officeDocument/2006/relationships/hyperlink" Target="https://chrome.google.com/webstore/detail/seo-minion/giihipjfimkajhlcilipnjeohabimjhi?hl=e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3.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3.png"/><Relationship Id="rId4" Type="http://schemas.openxmlformats.org/officeDocument/2006/relationships/image" Target="../media/image52.png"/><Relationship Id="rId5" Type="http://schemas.openxmlformats.org/officeDocument/2006/relationships/hyperlink" Target="https://www.w3.org/WAI/videos/standards-and-benefit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7.png"/><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hyperlink" Target="https://drive.google.com/file/d/1ONoKM2gBWRs1YIvGcDWO26RPexWe_tPA/view?usp=sharing" TargetMode="External"/><Relationship Id="rId4" Type="http://schemas.openxmlformats.org/officeDocument/2006/relationships/hyperlink" Target="https://docs.google.com/document/d/1Bwez47laJ0HvIlP7q9JHaDJuF4cyNmPGeYBvf2vxxjI/edit?usp=sharing" TargetMode="External"/><Relationship Id="rId5" Type="http://schemas.openxmlformats.org/officeDocument/2006/relationships/image" Target="../media/image37.png"/><Relationship Id="rId6"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8.png"/><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6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hyperlink" Target="https://www.youtube.com/watch?v=QlNeEyeWpyM" TargetMode="External"/><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51.png"/><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hyperlink" Target="https://gtmetrix.com/" TargetMode="External"/><Relationship Id="rId4" Type="http://schemas.openxmlformats.org/officeDocument/2006/relationships/hyperlink" Target="https://www.screamingfrog.co.uk/seo-spider/" TargetMode="External"/><Relationship Id="rId9" Type="http://schemas.openxmlformats.org/officeDocument/2006/relationships/image" Target="../media/image55.png"/><Relationship Id="rId5" Type="http://schemas.openxmlformats.org/officeDocument/2006/relationships/hyperlink" Target="https://mangools.com/free-seo-tools/serp-simulator" TargetMode="External"/><Relationship Id="rId6" Type="http://schemas.openxmlformats.org/officeDocument/2006/relationships/hyperlink" Target="https://www.heymeta.com/" TargetMode="External"/><Relationship Id="rId7" Type="http://schemas.openxmlformats.org/officeDocument/2006/relationships/image" Target="../media/image37.png"/><Relationship Id="rId8"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68.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ocs.google.com/document/d/1WKJMaCe--TO5zASIXylan9PWGgXRZSw7DE-RbgISQ3U/edit?usp=sharing" TargetMode="External"/><Relationship Id="rId4" Type="http://schemas.openxmlformats.org/officeDocument/2006/relationships/image" Target="../media/image16.png"/><Relationship Id="rId5"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58.png"/><Relationship Id="rId4" Type="http://schemas.openxmlformats.org/officeDocument/2006/relationships/hyperlink" Target="https://plataforma.coderhouse.com/video-tutoriales" TargetMode="External"/><Relationship Id="rId5"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59.png"/><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62.png"/><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65.pn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0.png"/><Relationship Id="rId7" Type="http://schemas.openxmlformats.org/officeDocument/2006/relationships/image" Target="../media/image72.png"/><Relationship Id="rId8" Type="http://schemas.openxmlformats.org/officeDocument/2006/relationships/image" Target="../media/image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hyperlink" Target="https://docs.google.com/document/d/1WNypcL7eii-nUMx6Qg5aP7T9HvvtDzAanck3iMlEsB8/edit?usp=sharing" TargetMode="External"/><Relationship Id="rId4" Type="http://schemas.openxmlformats.org/officeDocument/2006/relationships/image" Target="../media/image71.png"/><Relationship Id="rId5"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9.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5" name="Shape 225"/>
        <p:cNvGrpSpPr/>
        <p:nvPr/>
      </p:nvGrpSpPr>
      <p:grpSpPr>
        <a:xfrm>
          <a:off x="0" y="0"/>
          <a:ext cx="0" cy="0"/>
          <a:chOff x="0" y="0"/>
          <a:chExt cx="0" cy="0"/>
        </a:xfrm>
      </p:grpSpPr>
      <p:sp>
        <p:nvSpPr>
          <p:cNvPr id="226" name="Google Shape;226;p36"/>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pic>
        <p:nvPicPr>
          <p:cNvPr id="227" name="Google Shape;227;p36"/>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28" name="Google Shape;228;p36"/>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p12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DOMINIO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1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41" name="Google Shape;941;p127"/>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Dominio</a:t>
            </a:r>
            <a:r>
              <a:rPr b="1" lang="en-GB" sz="1800">
                <a:solidFill>
                  <a:srgbClr val="B7B7B7"/>
                </a:solidFill>
                <a:latin typeface="Helvetica Neue"/>
                <a:ea typeface="Helvetica Neue"/>
                <a:cs typeface="Helvetica Neue"/>
                <a:sym typeface="Helvetica Neue"/>
              </a:rPr>
              <a:t> </a:t>
            </a:r>
            <a:r>
              <a:rPr i="1" lang="en-GB" sz="1800">
                <a:solidFill>
                  <a:srgbClr val="B7B7B7"/>
                </a:solidFill>
                <a:latin typeface="Helvetica Neue"/>
                <a:ea typeface="Helvetica Neue"/>
                <a:cs typeface="Helvetica Neue"/>
                <a:sym typeface="Helvetica Neue"/>
              </a:rPr>
              <a:t>(terreno)</a:t>
            </a:r>
            <a:endParaRPr i="1" sz="1800">
              <a:solidFill>
                <a:srgbClr val="B7B7B7"/>
              </a:solidFill>
              <a:latin typeface="Helvetica Neue"/>
              <a:ea typeface="Helvetica Neue"/>
              <a:cs typeface="Helvetica Neue"/>
              <a:sym typeface="Helvetica Neue"/>
            </a:endParaRPr>
          </a:p>
        </p:txBody>
      </p:sp>
      <p:pic>
        <p:nvPicPr>
          <p:cNvPr id="942" name="Google Shape;942;p127"/>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943" name="Google Shape;943;p127"/>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Un dominio (mipagina.com.ar), le indica a internet que tiene un “terreno” donde quieres tu página, pero aún no hay nada ahí, sólo una dirección.</a:t>
            </a:r>
            <a:endParaRPr>
              <a:latin typeface="Helvetica Neue"/>
              <a:ea typeface="Helvetica Neue"/>
              <a:cs typeface="Helvetica Neue"/>
              <a:sym typeface="Helvetica Neue"/>
            </a:endParaRPr>
          </a:p>
        </p:txBody>
      </p:sp>
      <p:pic>
        <p:nvPicPr>
          <p:cNvPr id="944" name="Google Shape;944;p127"/>
          <p:cNvPicPr preferRelativeResize="0"/>
          <p:nvPr/>
        </p:nvPicPr>
        <p:blipFill>
          <a:blip r:embed="rId5">
            <a:alphaModFix/>
          </a:blip>
          <a:stretch>
            <a:fillRect/>
          </a:stretch>
        </p:blipFill>
        <p:spPr>
          <a:xfrm>
            <a:off x="5365000" y="1748550"/>
            <a:ext cx="2986124" cy="2028226"/>
          </a:xfrm>
          <a:prstGeom prst="rect">
            <a:avLst/>
          </a:prstGeom>
          <a:noFill/>
          <a:ln>
            <a:noFill/>
          </a:ln>
        </p:spPr>
      </p:pic>
      <p:sp>
        <p:nvSpPr>
          <p:cNvPr id="945" name="Google Shape;945;p127"/>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946" name="Google Shape;946;p127"/>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Hosting</a:t>
            </a:r>
            <a:r>
              <a:rPr b="1" lang="en-GB" sz="1800">
                <a:solidFill>
                  <a:srgbClr val="B7B7B7"/>
                </a:solidFill>
                <a:latin typeface="Helvetica Neue"/>
                <a:ea typeface="Helvetica Neue"/>
                <a:cs typeface="Helvetica Neue"/>
                <a:sym typeface="Helvetica Neue"/>
              </a:rPr>
              <a:t> </a:t>
            </a:r>
            <a:r>
              <a:rPr i="1" lang="en-GB" sz="1800">
                <a:solidFill>
                  <a:srgbClr val="B7B7B7"/>
                </a:solidFill>
                <a:latin typeface="Helvetica Neue"/>
                <a:ea typeface="Helvetica Neue"/>
                <a:cs typeface="Helvetica Neue"/>
                <a:sym typeface="Helvetica Neue"/>
              </a:rPr>
              <a:t>(hogar)</a:t>
            </a:r>
            <a:endParaRPr i="1" sz="1800">
              <a:solidFill>
                <a:srgbClr val="B7B7B7"/>
              </a:solidFill>
              <a:latin typeface="Helvetica Neue"/>
              <a:ea typeface="Helvetica Neue"/>
              <a:cs typeface="Helvetica Neue"/>
              <a:sym typeface="Helvetica Neue"/>
            </a:endParaRPr>
          </a:p>
        </p:txBody>
      </p:sp>
      <p:sp>
        <p:nvSpPr>
          <p:cNvPr id="947" name="Google Shape;947;p127"/>
          <p:cNvSpPr txBox="1"/>
          <p:nvPr/>
        </p:nvSpPr>
        <p:spPr>
          <a:xfrm>
            <a:off x="5145640"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D</a:t>
            </a:r>
            <a:r>
              <a:rPr lang="en-GB">
                <a:latin typeface="Helvetica Neue"/>
                <a:ea typeface="Helvetica Neue"/>
                <a:cs typeface="Helvetica Neue"/>
                <a:sym typeface="Helvetica Neue"/>
              </a:rPr>
              <a:t>ebes contratar un hosting, para “construir” sobre el “terreno” donde guardaremos tu página, y que la gente podrá pasar a visitar</a:t>
            </a:r>
            <a:endParaRPr>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53" name="Google Shape;953;p128"/>
          <p:cNvSpPr txBox="1"/>
          <p:nvPr/>
        </p:nvSpPr>
        <p:spPr>
          <a:xfrm>
            <a:off x="1083450" y="1399725"/>
            <a:ext cx="69771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Helvetica Neue"/>
                <a:ea typeface="Helvetica Neue"/>
                <a:cs typeface="Helvetica Neue"/>
                <a:sym typeface="Helvetica Neue"/>
              </a:rPr>
              <a:t>El dominio en Internet es la dirección (nombre) que ingresas en el navegador para acceder al sitio web deseado. Ejemplo: </a:t>
            </a:r>
            <a:r>
              <a:rPr lang="en-GB" sz="24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www.css-tricks.com</a:t>
            </a:r>
            <a:r>
              <a:rPr lang="en-GB" sz="2400">
                <a:solidFill>
                  <a:schemeClr val="dk1"/>
                </a:solidFill>
                <a:latin typeface="Helvetica Neue"/>
                <a:ea typeface="Helvetica Neue"/>
                <a:cs typeface="Helvetica Neue"/>
                <a:sym typeface="Helvetica Neue"/>
              </a:rPr>
              <a:t> </a:t>
            </a:r>
            <a:endParaRPr sz="2400">
              <a:solidFill>
                <a:schemeClr val="dk1"/>
              </a:solidFill>
              <a:latin typeface="Helvetica Neue"/>
              <a:ea typeface="Helvetica Neue"/>
              <a:cs typeface="Helvetica Neue"/>
              <a:sym typeface="Helvetica Neue"/>
            </a:endParaRPr>
          </a:p>
        </p:txBody>
      </p:sp>
      <p:sp>
        <p:nvSpPr>
          <p:cNvPr id="954" name="Google Shape;954;p128"/>
          <p:cNvSpPr txBox="1"/>
          <p:nvPr/>
        </p:nvSpPr>
        <p:spPr>
          <a:xfrm>
            <a:off x="643801" y="4150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INTRODUCCIÓN</a:t>
            </a:r>
            <a:endParaRPr i="1" sz="3800">
              <a:solidFill>
                <a:schemeClr val="dk1"/>
              </a:solidFill>
              <a:latin typeface="Anton"/>
              <a:ea typeface="Anton"/>
              <a:cs typeface="Anton"/>
              <a:sym typeface="Anto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0" name="Google Shape;960;p129"/>
          <p:cNvSpPr txBox="1"/>
          <p:nvPr/>
        </p:nvSpPr>
        <p:spPr>
          <a:xfrm>
            <a:off x="643801" y="22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ESQUELETO DE DOMINIO</a:t>
            </a:r>
            <a:endParaRPr i="1" sz="3800">
              <a:solidFill>
                <a:schemeClr val="dk1"/>
              </a:solidFill>
              <a:latin typeface="Anton"/>
              <a:ea typeface="Anton"/>
              <a:cs typeface="Anton"/>
              <a:sym typeface="Anton"/>
            </a:endParaRPr>
          </a:p>
        </p:txBody>
      </p:sp>
      <p:sp>
        <p:nvSpPr>
          <p:cNvPr id="961" name="Google Shape;961;p129"/>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962" name="Google Shape;962;p129"/>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963" name="Google Shape;963;p129"/>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subdominio</a:t>
            </a:r>
            <a:endParaRPr>
              <a:latin typeface="Helvetica Neue"/>
              <a:ea typeface="Helvetica Neue"/>
              <a:cs typeface="Helvetica Neue"/>
              <a:sym typeface="Helvetica Neue"/>
            </a:endParaRPr>
          </a:p>
        </p:txBody>
      </p:sp>
      <p:sp>
        <p:nvSpPr>
          <p:cNvPr id="964" name="Google Shape;964;p129"/>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dominio</a:t>
            </a:r>
            <a:endParaRPr>
              <a:latin typeface="Helvetica Neue"/>
              <a:ea typeface="Helvetica Neue"/>
              <a:cs typeface="Helvetica Neue"/>
              <a:sym typeface="Helvetica Neue"/>
            </a:endParaRPr>
          </a:p>
        </p:txBody>
      </p:sp>
      <p:cxnSp>
        <p:nvCxnSpPr>
          <p:cNvPr id="965" name="Google Shape;965;p129"/>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966" name="Google Shape;966;p129"/>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967" name="Google Shape;967;p129"/>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nivel superior </a:t>
            </a:r>
            <a:br>
              <a:rPr lang="en-GB">
                <a:latin typeface="Helvetica Neue"/>
                <a:ea typeface="Helvetica Neue"/>
                <a:cs typeface="Helvetica Neue"/>
                <a:sym typeface="Helvetica Neue"/>
              </a:rPr>
            </a:br>
            <a:r>
              <a:rPr lang="en-GB">
                <a:latin typeface="Helvetica Neue"/>
                <a:ea typeface="Helvetica Neue"/>
                <a:cs typeface="Helvetica Neue"/>
                <a:sym typeface="Helvetica Neue"/>
              </a:rPr>
              <a:t>genérico</a:t>
            </a:r>
            <a:endParaRPr>
              <a:latin typeface="Helvetica Neue"/>
              <a:ea typeface="Helvetica Neue"/>
              <a:cs typeface="Helvetica Neue"/>
              <a:sym typeface="Helvetica Neue"/>
            </a:endParaRPr>
          </a:p>
        </p:txBody>
      </p:sp>
      <p:cxnSp>
        <p:nvCxnSpPr>
          <p:cNvPr id="968" name="Google Shape;968;p129"/>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969" name="Google Shape;969;p129"/>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nivel superior </a:t>
            </a:r>
            <a:br>
              <a:rPr lang="en-GB">
                <a:latin typeface="Helvetica Neue"/>
                <a:ea typeface="Helvetica Neue"/>
                <a:cs typeface="Helvetica Neue"/>
                <a:sym typeface="Helvetica Neue"/>
              </a:rPr>
            </a:br>
            <a:r>
              <a:rPr lang="en-GB">
                <a:latin typeface="Helvetica Neue"/>
                <a:ea typeface="Helvetica Neue"/>
                <a:cs typeface="Helvetica Neue"/>
                <a:sym typeface="Helvetica Neue"/>
              </a:rPr>
              <a:t>geográfico</a:t>
            </a:r>
            <a:endParaRPr>
              <a:latin typeface="Helvetica Neue"/>
              <a:ea typeface="Helvetica Neue"/>
              <a:cs typeface="Helvetica Neue"/>
              <a:sym typeface="Helvetica Neue"/>
            </a:endParaRPr>
          </a:p>
        </p:txBody>
      </p:sp>
      <p:sp>
        <p:nvSpPr>
          <p:cNvPr id="970" name="Google Shape;970;p129"/>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.com</a:t>
            </a:r>
            <a:r>
              <a:rPr lang="en-GB" sz="1600">
                <a:latin typeface="Helvetica Neue"/>
                <a:ea typeface="Helvetica Neue"/>
                <a:cs typeface="Helvetica Neue"/>
                <a:sym typeface="Helvetica Neue"/>
              </a:rPr>
              <a:t> = sitio comercial.</a:t>
            </a:r>
            <a:endParaRPr sz="1600">
              <a:latin typeface="Helvetica Neue"/>
              <a:ea typeface="Helvetica Neue"/>
              <a:cs typeface="Helvetica Neue"/>
              <a:sym typeface="Helvetica Neue"/>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.net</a:t>
            </a:r>
            <a:r>
              <a:rPr lang="en-GB" sz="1600">
                <a:latin typeface="Helvetica Neue"/>
                <a:ea typeface="Helvetica Neue"/>
                <a:cs typeface="Helvetica Neue"/>
                <a:sym typeface="Helvetica Neue"/>
              </a:rPr>
              <a:t> = empresa de servicios de Internet.</a:t>
            </a:r>
            <a:endParaRPr sz="1600">
              <a:latin typeface="Helvetica Neue"/>
              <a:ea typeface="Helvetica Neue"/>
              <a:cs typeface="Helvetica Neue"/>
              <a:sym typeface="Helvetica Neue"/>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.org</a:t>
            </a:r>
            <a:r>
              <a:rPr lang="en-GB" sz="1600">
                <a:latin typeface="Helvetica Neue"/>
                <a:ea typeface="Helvetica Neue"/>
                <a:cs typeface="Helvetica Neue"/>
                <a:sym typeface="Helvetica Neue"/>
              </a:rPr>
              <a:t> = organización sin fines de lucro.</a:t>
            </a:r>
            <a:endParaRPr sz="1600">
              <a:latin typeface="Helvetica Neue"/>
              <a:ea typeface="Helvetica Neue"/>
              <a:cs typeface="Helvetica Neue"/>
              <a:sym typeface="Helvetica Neue"/>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.info</a:t>
            </a:r>
            <a:r>
              <a:rPr lang="en-GB" sz="1600">
                <a:latin typeface="Helvetica Neue"/>
                <a:ea typeface="Helvetica Neue"/>
                <a:cs typeface="Helvetica Neue"/>
                <a:sym typeface="Helvetica Neue"/>
              </a:rPr>
              <a:t> = sitio informativo.</a:t>
            </a:r>
            <a:endParaRPr sz="1600">
              <a:latin typeface="Helvetica Neue"/>
              <a:ea typeface="Helvetica Neue"/>
              <a:cs typeface="Helvetica Neue"/>
              <a:sym typeface="Helvetica Neue"/>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.biz</a:t>
            </a:r>
            <a:r>
              <a:rPr lang="en-GB" sz="1600">
                <a:latin typeface="Helvetica Neue"/>
                <a:ea typeface="Helvetica Neue"/>
                <a:cs typeface="Helvetica Neue"/>
                <a:sym typeface="Helvetica Neue"/>
              </a:rPr>
              <a:t> = sitio de negocios.</a:t>
            </a:r>
            <a:endParaRPr sz="1600">
              <a:latin typeface="Helvetica Neue"/>
              <a:ea typeface="Helvetica Neue"/>
              <a:cs typeface="Helvetica Neue"/>
              <a:sym typeface="Helvetica Neue"/>
            </a:endParaRPr>
          </a:p>
        </p:txBody>
      </p:sp>
      <p:sp>
        <p:nvSpPr>
          <p:cNvPr id="971" name="Google Shape;971;p129"/>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.edu</a:t>
            </a:r>
            <a:r>
              <a:rPr lang="en-GB" sz="1600">
                <a:latin typeface="Helvetica Neue"/>
                <a:ea typeface="Helvetica Neue"/>
                <a:cs typeface="Helvetica Neue"/>
                <a:sym typeface="Helvetica Neue"/>
              </a:rPr>
              <a:t> = sitios educativos.</a:t>
            </a:r>
            <a:endParaRPr sz="1600">
              <a:latin typeface="Helvetica Neue"/>
              <a:ea typeface="Helvetica Neue"/>
              <a:cs typeface="Helvetica Neue"/>
              <a:sym typeface="Helvetica Neue"/>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.gob</a:t>
            </a:r>
            <a:r>
              <a:rPr lang="en-GB" sz="1600">
                <a:latin typeface="Helvetica Neue"/>
                <a:ea typeface="Helvetica Neue"/>
                <a:cs typeface="Helvetica Neue"/>
                <a:sym typeface="Helvetica Neue"/>
              </a:rPr>
              <a:t> = gubernamentales.</a:t>
            </a:r>
            <a:endParaRPr sz="1600">
              <a:latin typeface="Helvetica Neue"/>
              <a:ea typeface="Helvetica Neue"/>
              <a:cs typeface="Helvetica Neue"/>
              <a:sym typeface="Helvetica Neue"/>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.mil</a:t>
            </a:r>
            <a:r>
              <a:rPr lang="en-GB" sz="1600">
                <a:latin typeface="Helvetica Neue"/>
                <a:ea typeface="Helvetica Neue"/>
                <a:cs typeface="Helvetica Neue"/>
                <a:sym typeface="Helvetica Neue"/>
              </a:rPr>
              <a:t> = militar.</a:t>
            </a:r>
            <a:endParaRPr sz="1600">
              <a:latin typeface="Helvetica Neue"/>
              <a:ea typeface="Helvetica Neue"/>
              <a:cs typeface="Helvetica Neue"/>
              <a:sym typeface="Helvetica Neue"/>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.musica</a:t>
            </a:r>
            <a:r>
              <a:rPr lang="en-GB" sz="1600">
                <a:latin typeface="Helvetica Neue"/>
                <a:ea typeface="Helvetica Neue"/>
                <a:cs typeface="Helvetica Neue"/>
                <a:sym typeface="Helvetica Neue"/>
              </a:rPr>
              <a:t> = música</a:t>
            </a:r>
            <a:endParaRPr sz="1600">
              <a:latin typeface="Helvetica Neue"/>
              <a:ea typeface="Helvetica Neue"/>
              <a:cs typeface="Helvetica Neue"/>
              <a:sym typeface="Helvetica Neue"/>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.tur</a:t>
            </a:r>
            <a:r>
              <a:rPr lang="en-GB" sz="1600">
                <a:latin typeface="Helvetica Neue"/>
                <a:ea typeface="Helvetica Neue"/>
                <a:cs typeface="Helvetica Neue"/>
                <a:sym typeface="Helvetica Neue"/>
              </a:rPr>
              <a:t> = turismo.</a:t>
            </a:r>
            <a:endParaRPr sz="1600">
              <a:latin typeface="Helvetica Neue"/>
              <a:ea typeface="Helvetica Neue"/>
              <a:cs typeface="Helvetica Neue"/>
              <a:sym typeface="Helvetica Neue"/>
            </a:endParaRPr>
          </a:p>
        </p:txBody>
      </p:sp>
      <p:sp>
        <p:nvSpPr>
          <p:cNvPr id="972" name="Google Shape;972;p129"/>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Genéricos</a:t>
            </a:r>
            <a:endParaRPr b="1" sz="1800">
              <a:latin typeface="Helvetica Neue"/>
              <a:ea typeface="Helvetica Neue"/>
              <a:cs typeface="Helvetica Neue"/>
              <a:sym typeface="Helvetica Neue"/>
            </a:endParaRPr>
          </a:p>
        </p:txBody>
      </p:sp>
      <p:sp>
        <p:nvSpPr>
          <p:cNvPr id="973" name="Google Shape;973;p129"/>
          <p:cNvSpPr txBox="1"/>
          <p:nvPr/>
        </p:nvSpPr>
        <p:spPr>
          <a:xfrm>
            <a:off x="6248775" y="3034225"/>
            <a:ext cx="1802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Restringidos</a:t>
            </a:r>
            <a:endParaRPr b="1" sz="1800">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1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9" name="Google Shape;979;p130"/>
          <p:cNvSpPr txBox="1"/>
          <p:nvPr/>
        </p:nvSpPr>
        <p:spPr>
          <a:xfrm>
            <a:off x="1028850" y="1303225"/>
            <a:ext cx="7086300" cy="345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100">
                <a:solidFill>
                  <a:schemeClr val="dk1"/>
                </a:solidFill>
                <a:latin typeface="Helvetica Neue"/>
                <a:ea typeface="Helvetica Neue"/>
                <a:cs typeface="Helvetica Neue"/>
                <a:sym typeface="Helvetica Neue"/>
              </a:rPr>
              <a:t>Para poder disponer del dominio, debes registrarlo bajo tu nombre o el nombre de la empresa. </a:t>
            </a:r>
            <a:endParaRPr sz="21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100">
                <a:solidFill>
                  <a:schemeClr val="dk1"/>
                </a:solidFill>
                <a:latin typeface="Helvetica Neue"/>
                <a:ea typeface="Helvetica Neue"/>
                <a:cs typeface="Helvetica Neue"/>
                <a:sym typeface="Helvetica Neue"/>
              </a:rPr>
              <a:t>Dependiendo del tipo de dominio que se quiera registrar, serán diferentes los requerimientos y pasos a seguir.</a:t>
            </a:r>
            <a:endParaRPr sz="21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100">
              <a:solidFill>
                <a:schemeClr val="dk1"/>
              </a:solidFill>
              <a:latin typeface="Didact Gothic"/>
              <a:ea typeface="Didact Gothic"/>
              <a:cs typeface="Didact Gothic"/>
              <a:sym typeface="Didact Gothic"/>
            </a:endParaRPr>
          </a:p>
        </p:txBody>
      </p:sp>
      <p:sp>
        <p:nvSpPr>
          <p:cNvPr id="980" name="Google Shape;980;p130"/>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6" name="Google Shape;986;p131"/>
          <p:cNvSpPr txBox="1"/>
          <p:nvPr/>
        </p:nvSpPr>
        <p:spPr>
          <a:xfrm>
            <a:off x="350400" y="1513375"/>
            <a:ext cx="8443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latin typeface="Helvetica Neue"/>
                <a:ea typeface="Helvetica Neue"/>
                <a:cs typeface="Helvetica Neue"/>
                <a:sym typeface="Helvetica Neue"/>
              </a:rPr>
              <a:t>En</a:t>
            </a:r>
            <a:r>
              <a:rPr b="1" lang="en-GB" sz="1800">
                <a:solidFill>
                  <a:schemeClr val="dk1"/>
                </a:solidFill>
                <a:latin typeface="Helvetica Neue"/>
                <a:ea typeface="Helvetica Neue"/>
                <a:cs typeface="Helvetica Neue"/>
                <a:sym typeface="Helvetica Neue"/>
              </a:rPr>
              <a:t> Argentina:</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La entidad registrante de dominios de internet en Argentina es NIC.AR (</a:t>
            </a:r>
            <a:r>
              <a:rPr lang="en-GB" sz="1800" u="sng">
                <a:solidFill>
                  <a:schemeClr val="hlink"/>
                </a:solidFill>
                <a:latin typeface="Helvetica Neue"/>
                <a:ea typeface="Helvetica Neue"/>
                <a:cs typeface="Helvetica Neue"/>
                <a:sym typeface="Helvetica Neue"/>
                <a:hlinkClick r:id="rId4"/>
              </a:rPr>
              <a:t>www.nic.ar</a:t>
            </a:r>
            <a:r>
              <a:rPr lang="en-GB" sz="1800">
                <a:solidFill>
                  <a:schemeClr val="dk1"/>
                </a:solidFill>
                <a:latin typeface="Helvetica Neue"/>
                <a:ea typeface="Helvetica Neue"/>
                <a:cs typeface="Helvetica Neue"/>
                <a:sym typeface="Helvetica Neue"/>
              </a:rPr>
              <a:t>). Para registrar un dominio, es necesario ingresar al sitio web, crearse un usuario, consultar por el dominio deseado y luego seguir los pasos para finalizar el registro. Se abona un costo anual. Ejemplo: </a:t>
            </a:r>
            <a:r>
              <a:rPr lang="en-GB" sz="1800" u="sng">
                <a:solidFill>
                  <a:schemeClr val="hlink"/>
                </a:solidFill>
                <a:latin typeface="Helvetica Neue"/>
                <a:ea typeface="Helvetica Neue"/>
                <a:cs typeface="Helvetica Neue"/>
                <a:sym typeface="Helvetica Neue"/>
                <a:hlinkClick r:id="rId5"/>
              </a:rPr>
              <a:t>www.mercadolibre.com.ar</a:t>
            </a:r>
            <a:r>
              <a:rPr lang="en-GB" sz="1800">
                <a:solidFill>
                  <a:schemeClr val="dk1"/>
                </a:solidFill>
                <a:latin typeface="Helvetica Neue"/>
                <a:ea typeface="Helvetica Neue"/>
                <a:cs typeface="Helvetica Neue"/>
                <a:sym typeface="Helvetica Neue"/>
              </a:rPr>
              <a:t>.</a:t>
            </a:r>
            <a:endParaRPr sz="18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900">
                <a:solidFill>
                  <a:schemeClr val="dk1"/>
                </a:solidFill>
                <a:highlight>
                  <a:srgbClr val="E0FF00"/>
                </a:highlight>
                <a:latin typeface="Helvetica Neue"/>
                <a:ea typeface="Helvetica Neue"/>
                <a:cs typeface="Helvetica Neue"/>
                <a:sym typeface="Helvetica Neue"/>
              </a:rPr>
              <a:t>¡Ojo! Se necesita clave fiscal 3 de AFIP </a:t>
            </a:r>
            <a:endParaRPr sz="1600">
              <a:solidFill>
                <a:schemeClr val="dk1"/>
              </a:solidFill>
              <a:highlight>
                <a:srgbClr val="E0FF00"/>
              </a:highlight>
              <a:latin typeface="Helvetica Neue"/>
              <a:ea typeface="Helvetica Neue"/>
              <a:cs typeface="Helvetica Neue"/>
              <a:sym typeface="Helvetica Neue"/>
            </a:endParaRPr>
          </a:p>
        </p:txBody>
      </p:sp>
      <p:sp>
        <p:nvSpPr>
          <p:cNvPr id="987" name="Google Shape;987;p131"/>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132"/>
          <p:cNvPicPr preferRelativeResize="0"/>
          <p:nvPr/>
        </p:nvPicPr>
        <p:blipFill>
          <a:blip r:embed="rId3">
            <a:alphaModFix/>
          </a:blip>
          <a:stretch>
            <a:fillRect/>
          </a:stretch>
        </p:blipFill>
        <p:spPr>
          <a:xfrm>
            <a:off x="1227000" y="1367115"/>
            <a:ext cx="6799941" cy="3471585"/>
          </a:xfrm>
          <a:prstGeom prst="rect">
            <a:avLst/>
          </a:prstGeom>
          <a:noFill/>
          <a:ln>
            <a:noFill/>
          </a:ln>
        </p:spPr>
      </p:pic>
      <p:pic>
        <p:nvPicPr>
          <p:cNvPr id="993" name="Google Shape;993;p132"/>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994" name="Google Shape;994;p132"/>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1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00" name="Google Shape;1000;p13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DOMINIO NORTEAMERICANO</a:t>
            </a:r>
            <a:endParaRPr i="1" sz="3800">
              <a:solidFill>
                <a:schemeClr val="dk1"/>
              </a:solidFill>
              <a:latin typeface="Anton"/>
              <a:ea typeface="Anton"/>
              <a:cs typeface="Anton"/>
              <a:sym typeface="Anton"/>
            </a:endParaRPr>
          </a:p>
        </p:txBody>
      </p:sp>
      <p:sp>
        <p:nvSpPr>
          <p:cNvPr id="1001" name="Google Shape;1001;p133"/>
          <p:cNvSpPr txBox="1"/>
          <p:nvPr/>
        </p:nvSpPr>
        <p:spPr>
          <a:xfrm>
            <a:off x="5808550" y="1840575"/>
            <a:ext cx="2946000" cy="5322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Didact Gothic"/>
                <a:ea typeface="Didact Gothic"/>
                <a:cs typeface="Didact Gothic"/>
                <a:sym typeface="Didact Gothic"/>
                <a:hlinkClick r:id="rId4">
                  <a:extLst>
                    <a:ext uri="{A12FA001-AC4F-418D-AE19-62706E023703}">
                      <ahyp:hlinkClr val="tx"/>
                    </a:ext>
                  </a:extLst>
                </a:hlinkClick>
              </a:rPr>
              <a:t>http://godaddy.com</a:t>
            </a:r>
            <a:endParaRPr b="1" sz="1800">
              <a:solidFill>
                <a:srgbClr val="0000FF"/>
              </a:solidFill>
              <a:latin typeface="Didact Gothic"/>
              <a:ea typeface="Didact Gothic"/>
              <a:cs typeface="Didact Gothic"/>
              <a:sym typeface="Didact Gothic"/>
            </a:endParaRPr>
          </a:p>
        </p:txBody>
      </p:sp>
      <p:sp>
        <p:nvSpPr>
          <p:cNvPr id="1002" name="Google Shape;1002;p133"/>
          <p:cNvSpPr txBox="1"/>
          <p:nvPr/>
        </p:nvSpPr>
        <p:spPr>
          <a:xfrm>
            <a:off x="5603100" y="27149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Muy popular a la hora de registrar .com, más fácil que el trámite con nic.ar</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a:latin typeface="Didact Gothic"/>
                <a:ea typeface="Didact Gothic"/>
                <a:cs typeface="Didact Gothic"/>
                <a:sym typeface="Didact Gothic"/>
              </a:rPr>
              <a:t>Depende de la cotización del dólar, y</a:t>
            </a:r>
            <a:r>
              <a:rPr lang="en-GB">
                <a:latin typeface="Didact Gothic"/>
                <a:ea typeface="Didact Gothic"/>
                <a:cs typeface="Didact Gothic"/>
                <a:sym typeface="Didact Gothic"/>
              </a:rPr>
              <a:t>, puede ser más caro</a:t>
            </a:r>
            <a:endParaRPr>
              <a:latin typeface="Didact Gothic"/>
              <a:ea typeface="Didact Gothic"/>
              <a:cs typeface="Didact Gothic"/>
              <a:sym typeface="Didact Gothic"/>
            </a:endParaRPr>
          </a:p>
        </p:txBody>
      </p:sp>
      <p:pic>
        <p:nvPicPr>
          <p:cNvPr id="1003" name="Google Shape;1003;p133"/>
          <p:cNvPicPr preferRelativeResize="0"/>
          <p:nvPr/>
        </p:nvPicPr>
        <p:blipFill>
          <a:blip r:embed="rId5">
            <a:alphaModFix/>
          </a:blip>
          <a:stretch>
            <a:fillRect/>
          </a:stretch>
        </p:blipFill>
        <p:spPr>
          <a:xfrm>
            <a:off x="726050" y="1519526"/>
            <a:ext cx="4800851" cy="334064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7" name="Shape 1007"/>
        <p:cNvGrpSpPr/>
        <p:nvPr/>
      </p:nvGrpSpPr>
      <p:grpSpPr>
        <a:xfrm>
          <a:off x="0" y="0"/>
          <a:ext cx="0" cy="0"/>
          <a:chOff x="0" y="0"/>
          <a:chExt cx="0" cy="0"/>
        </a:xfrm>
      </p:grpSpPr>
      <p:sp>
        <p:nvSpPr>
          <p:cNvPr id="1008" name="Google Shape;1008;p13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HOSTING </a:t>
            </a:r>
            <a:endParaRPr i="1" sz="3600">
              <a:solidFill>
                <a:srgbClr val="E0FF00"/>
              </a:solidFill>
              <a:latin typeface="Anton"/>
              <a:ea typeface="Anton"/>
              <a:cs typeface="Anton"/>
              <a:sym typeface="Anto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1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14" name="Google Shape;1014;p135"/>
          <p:cNvSpPr txBox="1"/>
          <p:nvPr/>
        </p:nvSpPr>
        <p:spPr>
          <a:xfrm>
            <a:off x="1159025" y="1236650"/>
            <a:ext cx="70707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Es necesario contratar un servicio de hosting que cubra con los requerimientos de tu web. Los servidores son </a:t>
            </a:r>
            <a:r>
              <a:rPr lang="en-GB" sz="2000">
                <a:solidFill>
                  <a:schemeClr val="dk1"/>
                </a:solidFill>
                <a:highlight>
                  <a:srgbClr val="E0FF00"/>
                </a:highlight>
                <a:latin typeface="Helvetica Neue"/>
                <a:ea typeface="Helvetica Neue"/>
                <a:cs typeface="Helvetica Neue"/>
                <a:sym typeface="Helvetica Neue"/>
              </a:rPr>
              <a:t>empresas que almacenan computadoras con discos rígidos</a:t>
            </a:r>
            <a:r>
              <a:rPr lang="en-GB" sz="2000">
                <a:solidFill>
                  <a:schemeClr val="dk1"/>
                </a:solidFill>
                <a:latin typeface="Helvetica Neue"/>
                <a:ea typeface="Helvetica Neue"/>
                <a:cs typeface="Helvetica Neue"/>
                <a:sym typeface="Helvetica Neue"/>
              </a:rPr>
              <a:t> (en donde son alojados los sitios web), </a:t>
            </a:r>
            <a:r>
              <a:rPr lang="en-GB" sz="2000">
                <a:solidFill>
                  <a:schemeClr val="dk1"/>
                </a:solidFill>
                <a:highlight>
                  <a:srgbClr val="E0FF00"/>
                </a:highlight>
                <a:latin typeface="Helvetica Neue"/>
                <a:ea typeface="Helvetica Neue"/>
                <a:cs typeface="Helvetica Neue"/>
                <a:sym typeface="Helvetica Neue"/>
              </a:rPr>
              <a:t>y cada una está equipada con distinto hardware.</a:t>
            </a:r>
            <a:endParaRPr sz="2000">
              <a:solidFill>
                <a:schemeClr val="dk1"/>
              </a:solidFill>
              <a:highlight>
                <a:srgbClr val="E0FF00"/>
              </a:highlight>
              <a:latin typeface="Helvetica Neue"/>
              <a:ea typeface="Helvetica Neue"/>
              <a:cs typeface="Helvetica Neue"/>
              <a:sym typeface="Helvetica Neue"/>
            </a:endParaRPr>
          </a:p>
        </p:txBody>
      </p:sp>
      <p:sp>
        <p:nvSpPr>
          <p:cNvPr id="1015" name="Google Shape;1015;p135"/>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SERVIDORES</a:t>
            </a:r>
            <a:endParaRPr i="1" sz="3600">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1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1" name="Google Shape;1021;p136"/>
          <p:cNvSpPr txBox="1"/>
          <p:nvPr/>
        </p:nvSpPr>
        <p:spPr>
          <a:xfrm>
            <a:off x="379050" y="1550775"/>
            <a:ext cx="8385900" cy="33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latin typeface="Helvetica Neue"/>
                <a:ea typeface="Helvetica Neue"/>
                <a:cs typeface="Helvetica Neue"/>
                <a:sym typeface="Helvetica Neue"/>
              </a:rPr>
              <a:t>Una vez que eliges el plan adecuado para tu sitio web, recibirás toda la información necesaria para poder subir los archivos al servidor, y </a:t>
            </a:r>
            <a:r>
              <a:rPr lang="en-GB" sz="1900">
                <a:solidFill>
                  <a:schemeClr val="dk1"/>
                </a:solidFill>
                <a:latin typeface="Helvetica Neue"/>
                <a:ea typeface="Helvetica Neue"/>
                <a:cs typeface="Helvetica Neue"/>
                <a:sym typeface="Helvetica Neue"/>
              </a:rPr>
              <a:t>finalmente  </a:t>
            </a:r>
            <a:r>
              <a:rPr lang="en-GB" sz="1900">
                <a:solidFill>
                  <a:schemeClr val="dk1"/>
                </a:solidFill>
                <a:latin typeface="Helvetica Neue"/>
                <a:ea typeface="Helvetica Neue"/>
                <a:cs typeface="Helvetica Neue"/>
                <a:sym typeface="Helvetica Neue"/>
              </a:rPr>
              <a:t>visualizar tu web online.</a:t>
            </a:r>
            <a:endParaRPr sz="19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9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900">
                <a:solidFill>
                  <a:schemeClr val="dk1"/>
                </a:solidFill>
                <a:latin typeface="Helvetica Neue"/>
                <a:ea typeface="Helvetica Neue"/>
                <a:cs typeface="Helvetica Neue"/>
                <a:sym typeface="Helvetica Neue"/>
              </a:rPr>
              <a:t>Para elegir correctamente el plan, puedes asesorarte con el soporte técnico del hosting, que te pedirá una serie de datos referidos a te sistema web para poder darte su opinión.</a:t>
            </a:r>
            <a:endParaRPr sz="19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p:txBody>
      </p:sp>
      <p:sp>
        <p:nvSpPr>
          <p:cNvPr id="1022" name="Google Shape;1022;p136"/>
          <p:cNvSpPr txBox="1"/>
          <p:nvPr/>
        </p:nvSpPr>
        <p:spPr>
          <a:xfrm>
            <a:off x="643801" y="530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200">
                <a:solidFill>
                  <a:schemeClr val="dk1"/>
                </a:solidFill>
                <a:latin typeface="Anton"/>
                <a:ea typeface="Anton"/>
                <a:cs typeface="Anton"/>
                <a:sym typeface="Anton"/>
              </a:rPr>
              <a:t>ALOJAR SITIO WEB EN EL SERVIDOR CONTRATADO </a:t>
            </a:r>
            <a:endParaRPr i="1" sz="3200">
              <a:solidFill>
                <a:schemeClr val="dk1"/>
              </a:solidFill>
              <a:latin typeface="Anton"/>
              <a:ea typeface="Anton"/>
              <a:cs typeface="Anton"/>
              <a:sym typeface="Anto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8" name="Google Shape;1028;p137"/>
          <p:cNvSpPr txBox="1"/>
          <p:nvPr/>
        </p:nvSpPr>
        <p:spPr>
          <a:xfrm>
            <a:off x="643801" y="29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ALGUNAS OPCIONES </a:t>
            </a:r>
            <a:endParaRPr i="1" sz="3800">
              <a:solidFill>
                <a:schemeClr val="dk1"/>
              </a:solidFill>
              <a:latin typeface="Anton"/>
              <a:ea typeface="Anton"/>
              <a:cs typeface="Anton"/>
              <a:sym typeface="Anton"/>
            </a:endParaRPr>
          </a:p>
        </p:txBody>
      </p:sp>
      <p:sp>
        <p:nvSpPr>
          <p:cNvPr id="1029" name="Google Shape;1029;p137"/>
          <p:cNvSpPr txBox="1"/>
          <p:nvPr/>
        </p:nvSpPr>
        <p:spPr>
          <a:xfrm>
            <a:off x="6003425" y="1606302"/>
            <a:ext cx="3073800" cy="25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a:ea typeface="Helvetica Neue"/>
                <a:cs typeface="Helvetica Neue"/>
                <a:sym typeface="Helvetica Neue"/>
              </a:rPr>
              <a:t>Los costos son muy variables según los requisitos: desde muy bajos hasta requisitos más exigentes.</a:t>
            </a:r>
            <a:endParaRPr sz="2400">
              <a:latin typeface="Helvetica Neue"/>
              <a:ea typeface="Helvetica Neue"/>
              <a:cs typeface="Helvetica Neue"/>
              <a:sym typeface="Helvetica Neue"/>
            </a:endParaRPr>
          </a:p>
        </p:txBody>
      </p:sp>
      <p:pic>
        <p:nvPicPr>
          <p:cNvPr id="1030" name="Google Shape;1030;p137">
            <a:hlinkClick r:id="rId4"/>
          </p:cNvPr>
          <p:cNvPicPr preferRelativeResize="0"/>
          <p:nvPr/>
        </p:nvPicPr>
        <p:blipFill>
          <a:blip r:embed="rId5">
            <a:alphaModFix/>
          </a:blip>
          <a:stretch>
            <a:fillRect/>
          </a:stretch>
        </p:blipFill>
        <p:spPr>
          <a:xfrm>
            <a:off x="409250" y="1479213"/>
            <a:ext cx="2440025" cy="858525"/>
          </a:xfrm>
          <a:prstGeom prst="rect">
            <a:avLst/>
          </a:prstGeom>
          <a:noFill/>
          <a:ln>
            <a:noFill/>
          </a:ln>
        </p:spPr>
      </p:pic>
      <p:pic>
        <p:nvPicPr>
          <p:cNvPr id="1031" name="Google Shape;1031;p137">
            <a:hlinkClick r:id="rId6"/>
          </p:cNvPr>
          <p:cNvPicPr preferRelativeResize="0"/>
          <p:nvPr/>
        </p:nvPicPr>
        <p:blipFill>
          <a:blip r:embed="rId7">
            <a:alphaModFix/>
          </a:blip>
          <a:stretch>
            <a:fillRect/>
          </a:stretch>
        </p:blipFill>
        <p:spPr>
          <a:xfrm>
            <a:off x="3218562" y="1516937"/>
            <a:ext cx="2687556" cy="858525"/>
          </a:xfrm>
          <a:prstGeom prst="rect">
            <a:avLst/>
          </a:prstGeom>
          <a:noFill/>
          <a:ln>
            <a:noFill/>
          </a:ln>
        </p:spPr>
      </p:pic>
      <p:pic>
        <p:nvPicPr>
          <p:cNvPr id="1032" name="Google Shape;1032;p137"/>
          <p:cNvPicPr preferRelativeResize="0"/>
          <p:nvPr/>
        </p:nvPicPr>
        <p:blipFill>
          <a:blip r:embed="rId8">
            <a:alphaModFix/>
          </a:blip>
          <a:stretch>
            <a:fillRect/>
          </a:stretch>
        </p:blipFill>
        <p:spPr>
          <a:xfrm>
            <a:off x="3294463" y="2615849"/>
            <a:ext cx="2535779" cy="646375"/>
          </a:xfrm>
          <a:prstGeom prst="rect">
            <a:avLst/>
          </a:prstGeom>
          <a:noFill/>
          <a:ln>
            <a:noFill/>
          </a:ln>
        </p:spPr>
      </p:pic>
      <p:pic>
        <p:nvPicPr>
          <p:cNvPr id="1033" name="Google Shape;1033;p137">
            <a:hlinkClick r:id="rId9"/>
          </p:cNvPr>
          <p:cNvPicPr preferRelativeResize="0"/>
          <p:nvPr/>
        </p:nvPicPr>
        <p:blipFill>
          <a:blip r:embed="rId10">
            <a:alphaModFix/>
          </a:blip>
          <a:stretch>
            <a:fillRect/>
          </a:stretch>
        </p:blipFill>
        <p:spPr>
          <a:xfrm>
            <a:off x="440650" y="3662011"/>
            <a:ext cx="2377215" cy="798900"/>
          </a:xfrm>
          <a:prstGeom prst="rect">
            <a:avLst/>
          </a:prstGeom>
          <a:noFill/>
          <a:ln>
            <a:noFill/>
          </a:ln>
        </p:spPr>
      </p:pic>
      <p:pic>
        <p:nvPicPr>
          <p:cNvPr id="1034" name="Google Shape;1034;p137">
            <a:hlinkClick r:id="rId11"/>
          </p:cNvPr>
          <p:cNvPicPr preferRelativeResize="0"/>
          <p:nvPr/>
        </p:nvPicPr>
        <p:blipFill>
          <a:blip r:embed="rId12">
            <a:alphaModFix/>
          </a:blip>
          <a:stretch>
            <a:fillRect/>
          </a:stretch>
        </p:blipFill>
        <p:spPr>
          <a:xfrm>
            <a:off x="3313175" y="3575400"/>
            <a:ext cx="2498361" cy="972125"/>
          </a:xfrm>
          <a:prstGeom prst="rect">
            <a:avLst/>
          </a:prstGeom>
          <a:noFill/>
          <a:ln>
            <a:noFill/>
          </a:ln>
        </p:spPr>
      </p:pic>
      <p:pic>
        <p:nvPicPr>
          <p:cNvPr id="1035" name="Google Shape;1035;p137">
            <a:hlinkClick r:id="rId13"/>
          </p:cNvPr>
          <p:cNvPicPr preferRelativeResize="0"/>
          <p:nvPr/>
        </p:nvPicPr>
        <p:blipFill>
          <a:blip r:embed="rId14">
            <a:alphaModFix/>
          </a:blip>
          <a:stretch>
            <a:fillRect/>
          </a:stretch>
        </p:blipFill>
        <p:spPr>
          <a:xfrm>
            <a:off x="516750" y="2590141"/>
            <a:ext cx="2225019" cy="697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p1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41" name="Google Shape;1041;p13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1042" name="Google Shape;1042;p138"/>
          <p:cNvSpPr txBox="1"/>
          <p:nvPr/>
        </p:nvSpPr>
        <p:spPr>
          <a:xfrm>
            <a:off x="95100" y="1474750"/>
            <a:ext cx="68202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Helvetica Neue"/>
                <a:ea typeface="Helvetica Neue"/>
                <a:cs typeface="Helvetica Neue"/>
                <a:sym typeface="Helvetica Neue"/>
              </a:rPr>
              <a:t>Utilicemos la metáfora de la casa para comprender las alternativas:</a:t>
            </a:r>
            <a:endParaRPr b="1" sz="1700">
              <a:latin typeface="Helvetica Neue"/>
              <a:ea typeface="Helvetica Neue"/>
              <a:cs typeface="Helvetica Neue"/>
              <a:sym typeface="Helvetica Neue"/>
            </a:endParaRPr>
          </a:p>
          <a:p>
            <a:pPr indent="-336550" lvl="0" marL="457200" rtl="0" algn="l">
              <a:lnSpc>
                <a:spcPct val="115000"/>
              </a:lnSpc>
              <a:spcBef>
                <a:spcPts val="1300"/>
              </a:spcBef>
              <a:spcAft>
                <a:spcPts val="0"/>
              </a:spcAft>
              <a:buClr>
                <a:srgbClr val="3CEFAB"/>
              </a:buClr>
              <a:buSzPts val="1700"/>
              <a:buFont typeface="Lato"/>
              <a:buChar char="●"/>
            </a:pPr>
            <a:r>
              <a:rPr b="1" lang="en-GB" sz="1700">
                <a:latin typeface="Helvetica Neue"/>
                <a:ea typeface="Helvetica Neue"/>
                <a:cs typeface="Helvetica Neue"/>
                <a:sym typeface="Helvetica Neue"/>
              </a:rPr>
              <a:t>Hosting común</a:t>
            </a:r>
            <a:r>
              <a:rPr lang="en-GB" sz="1700">
                <a:latin typeface="Helvetica Neue"/>
                <a:ea typeface="Helvetica Neue"/>
                <a:cs typeface="Helvetica Neue"/>
                <a:sym typeface="Helvetica Neue"/>
              </a:rPr>
              <a:t> → el Servidor Compartido es como si te alojaras en un casa con una familia: posees una habitación, pero compartes el baño, la cocina, etcétera </a:t>
            </a:r>
            <a:r>
              <a:rPr i="1" lang="en-GB" sz="1700">
                <a:latin typeface="Helvetica Neue"/>
                <a:ea typeface="Helvetica Neue"/>
                <a:cs typeface="Helvetica Neue"/>
                <a:sym typeface="Helvetica Neue"/>
              </a:rPr>
              <a:t>(sitios con poco tráfico).</a:t>
            </a:r>
            <a:endParaRPr i="1" sz="1700">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Servidor VPS</a:t>
            </a:r>
            <a:r>
              <a:rPr lang="en-GB" sz="1700">
                <a:latin typeface="Helvetica Neue"/>
                <a:ea typeface="Helvetica Neue"/>
                <a:cs typeface="Helvetica Neue"/>
                <a:sym typeface="Helvetica Neue"/>
              </a:rPr>
              <a:t> →  vives en la misma casa, pero la habitación es más grande, incluso posees baño propio, tienes un microondas para calentar la comida y un buen cerrojo en la puerta de la habitación.</a:t>
            </a:r>
            <a:r>
              <a:rPr i="1" lang="en-GB" sz="1700">
                <a:latin typeface="Helvetica Neue"/>
                <a:ea typeface="Helvetica Neue"/>
                <a:cs typeface="Helvetica Neue"/>
                <a:sym typeface="Helvetica Neue"/>
              </a:rPr>
              <a:t> (tráfico moderado).</a:t>
            </a:r>
            <a:endParaRPr i="1" sz="1700">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Servidor Dedicado </a:t>
            </a:r>
            <a:r>
              <a:rPr lang="en-GB" sz="1700">
                <a:latin typeface="Helvetica Neue"/>
                <a:ea typeface="Helvetica Neue"/>
                <a:cs typeface="Helvetica Neue"/>
                <a:sym typeface="Helvetica Neue"/>
              </a:rPr>
              <a:t>→ sos el dueño de la casa y no la compartes con nadie, o en todo caso lo decides tú </a:t>
            </a:r>
            <a:r>
              <a:rPr i="1" lang="en-GB" sz="1700">
                <a:latin typeface="Helvetica Neue"/>
                <a:ea typeface="Helvetica Neue"/>
                <a:cs typeface="Helvetica Neue"/>
                <a:sym typeface="Helvetica Neue"/>
              </a:rPr>
              <a:t>(mucho tráfico).</a:t>
            </a:r>
            <a:endParaRPr i="1" sz="1700">
              <a:latin typeface="Helvetica Neue"/>
              <a:ea typeface="Helvetica Neue"/>
              <a:cs typeface="Helvetica Neue"/>
              <a:sym typeface="Helvetica Neue"/>
            </a:endParaRPr>
          </a:p>
        </p:txBody>
      </p:sp>
      <p:sp>
        <p:nvSpPr>
          <p:cNvPr id="1043" name="Google Shape;1043;p138"/>
          <p:cNvSpPr txBox="1"/>
          <p:nvPr/>
        </p:nvSpPr>
        <p:spPr>
          <a:xfrm>
            <a:off x="6915249" y="1765299"/>
            <a:ext cx="2079300" cy="28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Tú: </a:t>
            </a:r>
            <a:r>
              <a:rPr lang="en-GB" sz="1500">
                <a:latin typeface="Helvetica Neue"/>
                <a:ea typeface="Helvetica Neue"/>
                <a:cs typeface="Helvetica Neue"/>
                <a:sym typeface="Helvetica Neue"/>
              </a:rPr>
              <a:t>cliente.</a:t>
            </a:r>
            <a:endParaRPr sz="1500">
              <a:latin typeface="Helvetica Neue"/>
              <a:ea typeface="Helvetica Neue"/>
              <a:cs typeface="Helvetica Neue"/>
              <a:sym typeface="Helvetica Neue"/>
            </a:endParaRPr>
          </a:p>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Habitación:</a:t>
            </a:r>
            <a:r>
              <a:rPr lang="en-GB" sz="1500">
                <a:latin typeface="Helvetica Neue"/>
                <a:ea typeface="Helvetica Neue"/>
                <a:cs typeface="Helvetica Neue"/>
                <a:sym typeface="Helvetica Neue"/>
              </a:rPr>
              <a:t> espacio web.</a:t>
            </a:r>
            <a:endParaRPr sz="15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Baño:</a:t>
            </a:r>
            <a:r>
              <a:rPr lang="en-GB" sz="1500">
                <a:solidFill>
                  <a:schemeClr val="dk1"/>
                </a:solidFill>
                <a:latin typeface="Helvetica Neue"/>
                <a:ea typeface="Helvetica Neue"/>
                <a:cs typeface="Helvetica Neue"/>
                <a:sym typeface="Helvetica Neue"/>
              </a:rPr>
              <a:t> procesador.</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Cocina:</a:t>
            </a:r>
            <a:r>
              <a:rPr lang="en-GB" sz="1500">
                <a:solidFill>
                  <a:schemeClr val="dk1"/>
                </a:solidFill>
                <a:latin typeface="Helvetica Neue"/>
                <a:ea typeface="Helvetica Neue"/>
                <a:cs typeface="Helvetica Neue"/>
                <a:sym typeface="Helvetica Neue"/>
              </a:rPr>
              <a:t> RAM.</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Cerrojo:</a:t>
            </a:r>
            <a:r>
              <a:rPr lang="en-GB" sz="1500">
                <a:solidFill>
                  <a:schemeClr val="dk1"/>
                </a:solidFill>
                <a:latin typeface="Helvetica Neue"/>
                <a:ea typeface="Helvetica Neue"/>
                <a:cs typeface="Helvetica Neue"/>
                <a:sym typeface="Helvetica Neue"/>
              </a:rPr>
              <a:t> seguridad.</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Familia:</a:t>
            </a:r>
            <a:r>
              <a:rPr lang="en-GB" sz="1500">
                <a:latin typeface="Helvetica Neue"/>
                <a:ea typeface="Helvetica Neue"/>
                <a:cs typeface="Helvetica Neue"/>
                <a:sym typeface="Helvetica Neue"/>
              </a:rPr>
              <a:t> otros clientes.</a:t>
            </a:r>
            <a:endParaRPr sz="15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Casa: </a:t>
            </a:r>
            <a:r>
              <a:rPr lang="en-GB" sz="1500">
                <a:solidFill>
                  <a:schemeClr val="dk1"/>
                </a:solidFill>
                <a:latin typeface="Helvetica Neue"/>
                <a:ea typeface="Helvetica Neue"/>
                <a:cs typeface="Helvetica Neue"/>
                <a:sym typeface="Helvetica Neue"/>
              </a:rPr>
              <a:t>servidor.</a:t>
            </a:r>
            <a:endParaRPr sz="1500">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49" name="Google Shape;1049;p139"/>
          <p:cNvSpPr txBox="1"/>
          <p:nvPr/>
        </p:nvSpPr>
        <p:spPr>
          <a:xfrm>
            <a:off x="585400" y="1490351"/>
            <a:ext cx="21972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FILE TRANSFER </a:t>
            </a:r>
            <a:br>
              <a:rPr b="1" lang="en-GB" sz="1800">
                <a:latin typeface="Helvetica Neue"/>
                <a:ea typeface="Helvetica Neue"/>
                <a:cs typeface="Helvetica Neue"/>
                <a:sym typeface="Helvetica Neue"/>
              </a:rPr>
            </a:br>
            <a:r>
              <a:rPr b="1" lang="en-GB" sz="1800">
                <a:latin typeface="Helvetica Neue"/>
                <a:ea typeface="Helvetica Neue"/>
                <a:cs typeface="Helvetica Neue"/>
                <a:sym typeface="Helvetica Neue"/>
              </a:rPr>
              <a:t>PROTOCOL</a:t>
            </a:r>
            <a:endParaRPr b="1" sz="1800">
              <a:latin typeface="Helvetica Neue"/>
              <a:ea typeface="Helvetica Neue"/>
              <a:cs typeface="Helvetica Neue"/>
              <a:sym typeface="Helvetica Neue"/>
            </a:endParaRPr>
          </a:p>
          <a:p>
            <a:pPr indent="0" lvl="0" marL="0" rtl="0" algn="ctr">
              <a:spcBef>
                <a:spcPts val="0"/>
              </a:spcBef>
              <a:spcAft>
                <a:spcPts val="0"/>
              </a:spcAft>
              <a:buNone/>
            </a:pPr>
            <a:r>
              <a:t/>
            </a:r>
            <a:endParaRPr sz="1800">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GB" sz="1800">
                <a:highlight>
                  <a:srgbClr val="FFFFFF"/>
                </a:highlight>
                <a:latin typeface="Helvetica Neue"/>
                <a:ea typeface="Helvetica Neue"/>
                <a:cs typeface="Helvetica Neue"/>
                <a:sym typeface="Helvetica Neue"/>
              </a:rPr>
              <a:t>Permite la transferencia de archivos entre el hosting y la computadora. Este método será usado para almacenar los archivos.</a:t>
            </a:r>
            <a:endParaRPr sz="1800">
              <a:highlight>
                <a:srgbClr val="FFFFFF"/>
              </a:highlight>
              <a:latin typeface="Helvetica Neue"/>
              <a:ea typeface="Helvetica Neue"/>
              <a:cs typeface="Helvetica Neue"/>
              <a:sym typeface="Helvetica Neue"/>
            </a:endParaRPr>
          </a:p>
        </p:txBody>
      </p:sp>
      <p:pic>
        <p:nvPicPr>
          <p:cNvPr id="1050" name="Google Shape;1050;p139"/>
          <p:cNvPicPr preferRelativeResize="0"/>
          <p:nvPr/>
        </p:nvPicPr>
        <p:blipFill>
          <a:blip r:embed="rId4">
            <a:alphaModFix/>
          </a:blip>
          <a:stretch>
            <a:fillRect/>
          </a:stretch>
        </p:blipFill>
        <p:spPr>
          <a:xfrm>
            <a:off x="3157079" y="2170795"/>
            <a:ext cx="5513322" cy="2082890"/>
          </a:xfrm>
          <a:prstGeom prst="rect">
            <a:avLst/>
          </a:prstGeom>
          <a:noFill/>
          <a:ln>
            <a:noFill/>
          </a:ln>
        </p:spPr>
      </p:pic>
      <p:sp>
        <p:nvSpPr>
          <p:cNvPr id="1051" name="Google Shape;1051;p139"/>
          <p:cNvSpPr txBox="1"/>
          <p:nvPr/>
        </p:nvSpPr>
        <p:spPr>
          <a:xfrm>
            <a:off x="3999130" y="1726988"/>
            <a:ext cx="38292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Didact Gothic"/>
                <a:ea typeface="Didact Gothic"/>
                <a:cs typeface="Didact Gothic"/>
                <a:sym typeface="Didact Gothic"/>
              </a:rPr>
              <a:t>FTP</a:t>
            </a:r>
            <a:endParaRPr b="1" sz="1800">
              <a:latin typeface="Didact Gothic"/>
              <a:ea typeface="Didact Gothic"/>
              <a:cs typeface="Didact Gothic"/>
              <a:sym typeface="Didact Gothic"/>
            </a:endParaRPr>
          </a:p>
        </p:txBody>
      </p:sp>
      <p:sp>
        <p:nvSpPr>
          <p:cNvPr id="1052" name="Google Shape;1052;p139"/>
          <p:cNvSpPr txBox="1"/>
          <p:nvPr/>
        </p:nvSpPr>
        <p:spPr>
          <a:xfrm>
            <a:off x="643801" y="344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56" name="Shape 1056"/>
        <p:cNvGrpSpPr/>
        <p:nvPr/>
      </p:nvGrpSpPr>
      <p:grpSpPr>
        <a:xfrm>
          <a:off x="0" y="0"/>
          <a:ext cx="0" cy="0"/>
          <a:chOff x="0" y="0"/>
          <a:chExt cx="0" cy="0"/>
        </a:xfrm>
      </p:grpSpPr>
      <p:pic>
        <p:nvPicPr>
          <p:cNvPr id="1057" name="Google Shape;1057;p1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8" name="Google Shape;1058;p140"/>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REGISTRARSE EN UN HOSTING</a:t>
            </a:r>
            <a:endParaRPr i="1" sz="3600">
              <a:latin typeface="Anton"/>
              <a:ea typeface="Anton"/>
              <a:cs typeface="Anton"/>
              <a:sym typeface="Anto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4" name="Google Shape;1064;p141"/>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1065" name="Google Shape;1065;p141"/>
          <p:cNvSpPr txBox="1"/>
          <p:nvPr/>
        </p:nvSpPr>
        <p:spPr>
          <a:xfrm>
            <a:off x="5686925" y="2184700"/>
            <a:ext cx="27084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Vamos a usar el hosting gratuito </a:t>
            </a:r>
            <a:r>
              <a:rPr lang="en-GB" sz="1800" u="sng">
                <a:solidFill>
                  <a:schemeClr val="hlink"/>
                </a:solidFill>
                <a:latin typeface="Helvetica Neue"/>
                <a:ea typeface="Helvetica Neue"/>
                <a:cs typeface="Helvetica Neue"/>
                <a:sym typeface="Helvetica Neue"/>
                <a:hlinkClick r:id="rId4"/>
              </a:rPr>
              <a:t>000webhost</a:t>
            </a:r>
            <a:endParaRPr sz="1800">
              <a:latin typeface="Helvetica Neue"/>
              <a:ea typeface="Helvetica Neue"/>
              <a:cs typeface="Helvetica Neue"/>
              <a:sym typeface="Helvetica Neue"/>
            </a:endParaRPr>
          </a:p>
        </p:txBody>
      </p:sp>
      <p:sp>
        <p:nvSpPr>
          <p:cNvPr id="1066" name="Google Shape;1066;p141"/>
          <p:cNvSpPr txBox="1"/>
          <p:nvPr/>
        </p:nvSpPr>
        <p:spPr>
          <a:xfrm>
            <a:off x="5554875" y="3419725"/>
            <a:ext cx="3150300" cy="4437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Helvetica Neue"/>
                <a:ea typeface="Helvetica Neue"/>
                <a:cs typeface="Helvetica Neue"/>
                <a:sym typeface="Helvetica Neue"/>
                <a:hlinkClick r:id="rId5">
                  <a:extLst>
                    <a:ext uri="{A12FA001-AC4F-418D-AE19-62706E023703}">
                      <ahyp:hlinkClr val="tx"/>
                    </a:ext>
                  </a:extLst>
                </a:hlinkClick>
              </a:rPr>
              <a:t>https://ar.000webhost.com/</a:t>
            </a:r>
            <a:endParaRPr b="1" sz="1800">
              <a:solidFill>
                <a:srgbClr val="0000FF"/>
              </a:solidFill>
              <a:latin typeface="Helvetica Neue"/>
              <a:ea typeface="Helvetica Neue"/>
              <a:cs typeface="Helvetica Neue"/>
              <a:sym typeface="Helvetica Neue"/>
            </a:endParaRPr>
          </a:p>
        </p:txBody>
      </p:sp>
      <p:pic>
        <p:nvPicPr>
          <p:cNvPr id="1067" name="Google Shape;1067;p141"/>
          <p:cNvPicPr preferRelativeResize="0"/>
          <p:nvPr/>
        </p:nvPicPr>
        <p:blipFill>
          <a:blip r:embed="rId6">
            <a:alphaModFix/>
          </a:blip>
          <a:stretch>
            <a:fillRect/>
          </a:stretch>
        </p:blipFill>
        <p:spPr>
          <a:xfrm>
            <a:off x="726050" y="1498890"/>
            <a:ext cx="4301159" cy="347158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1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73" name="Google Shape;1073;p142"/>
          <p:cNvPicPr preferRelativeResize="0"/>
          <p:nvPr/>
        </p:nvPicPr>
        <p:blipFill>
          <a:blip r:embed="rId4">
            <a:alphaModFix/>
          </a:blip>
          <a:stretch>
            <a:fillRect/>
          </a:stretch>
        </p:blipFill>
        <p:spPr>
          <a:xfrm>
            <a:off x="1926225" y="1249425"/>
            <a:ext cx="4051126" cy="1590399"/>
          </a:xfrm>
          <a:prstGeom prst="rect">
            <a:avLst/>
          </a:prstGeom>
          <a:noFill/>
          <a:ln>
            <a:noFill/>
          </a:ln>
        </p:spPr>
      </p:pic>
      <p:pic>
        <p:nvPicPr>
          <p:cNvPr id="1074" name="Google Shape;1074;p142"/>
          <p:cNvPicPr preferRelativeResize="0"/>
          <p:nvPr/>
        </p:nvPicPr>
        <p:blipFill>
          <a:blip r:embed="rId5">
            <a:alphaModFix/>
          </a:blip>
          <a:stretch>
            <a:fillRect/>
          </a:stretch>
        </p:blipFill>
        <p:spPr>
          <a:xfrm>
            <a:off x="1859375" y="2967300"/>
            <a:ext cx="4270376" cy="1940425"/>
          </a:xfrm>
          <a:prstGeom prst="rect">
            <a:avLst/>
          </a:prstGeom>
          <a:noFill/>
          <a:ln>
            <a:noFill/>
          </a:ln>
        </p:spPr>
      </p:pic>
      <p:sp>
        <p:nvSpPr>
          <p:cNvPr id="1075" name="Google Shape;1075;p142"/>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Luego de registrarte, </a:t>
            </a:r>
            <a:r>
              <a:rPr lang="en-GB" sz="1800">
                <a:latin typeface="Helvetica Neue"/>
                <a:ea typeface="Helvetica Neue"/>
                <a:cs typeface="Helvetica Neue"/>
                <a:sym typeface="Helvetica Neue"/>
              </a:rPr>
              <a:t>te llegará un mail de verificación.</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Lo </a:t>
            </a:r>
            <a:r>
              <a:rPr lang="en-GB" sz="1800">
                <a:latin typeface="Helvetica Neue"/>
                <a:ea typeface="Helvetica Neue"/>
                <a:cs typeface="Helvetica Neue"/>
                <a:sym typeface="Helvetica Neue"/>
              </a:rPr>
              <a:t>abrirás</a:t>
            </a:r>
            <a:r>
              <a:rPr lang="en-GB" sz="1800">
                <a:latin typeface="Helvetica Neue"/>
                <a:ea typeface="Helvetica Neue"/>
                <a:cs typeface="Helvetica Neue"/>
                <a:sym typeface="Helvetica Neue"/>
              </a:rPr>
              <a:t> y harás clic en “verificar email”.</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1076" name="Google Shape;1076;p142"/>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1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2" name="Google Shape;1082;p143"/>
          <p:cNvSpPr txBox="1"/>
          <p:nvPr/>
        </p:nvSpPr>
        <p:spPr>
          <a:xfrm>
            <a:off x="5748750" y="2080900"/>
            <a:ext cx="310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latin typeface="Helvetica Neue"/>
                <a:ea typeface="Helvetica Neue"/>
                <a:cs typeface="Helvetica Neue"/>
                <a:sym typeface="Helvetica Neue"/>
              </a:rPr>
              <a:t>¡</a:t>
            </a:r>
            <a:r>
              <a:rPr lang="en-GB" sz="2200">
                <a:latin typeface="Helvetica Neue"/>
                <a:ea typeface="Helvetica Neue"/>
                <a:cs typeface="Helvetica Neue"/>
                <a:sym typeface="Helvetica Neue"/>
              </a:rPr>
              <a:t>Bien! Haz clic en “get started”.</a:t>
            </a:r>
            <a:endParaRPr sz="2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highlight>
                <a:schemeClr val="accent6"/>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a:ea typeface="Helvetica Neue"/>
              <a:cs typeface="Helvetica Neue"/>
              <a:sym typeface="Helvetica Neue"/>
            </a:endParaRPr>
          </a:p>
        </p:txBody>
      </p:sp>
      <p:pic>
        <p:nvPicPr>
          <p:cNvPr id="1083" name="Google Shape;1083;p143"/>
          <p:cNvPicPr preferRelativeResize="0"/>
          <p:nvPr/>
        </p:nvPicPr>
        <p:blipFill>
          <a:blip r:embed="rId4">
            <a:alphaModFix/>
          </a:blip>
          <a:stretch>
            <a:fillRect/>
          </a:stretch>
        </p:blipFill>
        <p:spPr>
          <a:xfrm>
            <a:off x="2274425" y="2080896"/>
            <a:ext cx="3030649" cy="2106150"/>
          </a:xfrm>
          <a:prstGeom prst="rect">
            <a:avLst/>
          </a:prstGeom>
          <a:noFill/>
          <a:ln>
            <a:noFill/>
          </a:ln>
        </p:spPr>
      </p:pic>
      <p:sp>
        <p:nvSpPr>
          <p:cNvPr id="1084" name="Google Shape;1084;p143"/>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pic>
        <p:nvPicPr>
          <p:cNvPr id="1089" name="Google Shape;1089;p1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90" name="Google Shape;1090;p144"/>
          <p:cNvPicPr preferRelativeResize="0"/>
          <p:nvPr/>
        </p:nvPicPr>
        <p:blipFill>
          <a:blip r:embed="rId4">
            <a:alphaModFix/>
          </a:blip>
          <a:stretch>
            <a:fillRect/>
          </a:stretch>
        </p:blipFill>
        <p:spPr>
          <a:xfrm>
            <a:off x="796175" y="1964800"/>
            <a:ext cx="7958276" cy="2678605"/>
          </a:xfrm>
          <a:prstGeom prst="rect">
            <a:avLst/>
          </a:prstGeom>
          <a:noFill/>
          <a:ln>
            <a:noFill/>
          </a:ln>
        </p:spPr>
      </p:pic>
      <p:sp>
        <p:nvSpPr>
          <p:cNvPr id="1091" name="Google Shape;1091;p144"/>
          <p:cNvSpPr txBox="1"/>
          <p:nvPr/>
        </p:nvSpPr>
        <p:spPr>
          <a:xfrm>
            <a:off x="508800" y="148627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Elige “crear diseño web”:</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a:latin typeface="Helvetica Neue"/>
              <a:ea typeface="Helvetica Neue"/>
              <a:cs typeface="Helvetica Neue"/>
              <a:sym typeface="Helvetica Neue"/>
            </a:endParaRPr>
          </a:p>
        </p:txBody>
      </p:sp>
      <p:sp>
        <p:nvSpPr>
          <p:cNvPr id="1092" name="Google Shape;1092;p144"/>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1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98" name="Google Shape;1098;p145"/>
          <p:cNvPicPr preferRelativeResize="0"/>
          <p:nvPr/>
        </p:nvPicPr>
        <p:blipFill>
          <a:blip r:embed="rId4">
            <a:alphaModFix/>
          </a:blip>
          <a:stretch>
            <a:fillRect/>
          </a:stretch>
        </p:blipFill>
        <p:spPr>
          <a:xfrm>
            <a:off x="726050" y="2066799"/>
            <a:ext cx="7998102" cy="2269326"/>
          </a:xfrm>
          <a:prstGeom prst="rect">
            <a:avLst/>
          </a:prstGeom>
          <a:noFill/>
          <a:ln>
            <a:noFill/>
          </a:ln>
        </p:spPr>
      </p:pic>
      <p:sp>
        <p:nvSpPr>
          <p:cNvPr id="1099" name="Google Shape;1099;p145"/>
          <p:cNvSpPr txBox="1"/>
          <p:nvPr/>
        </p:nvSpPr>
        <p:spPr>
          <a:xfrm>
            <a:off x="726050" y="14433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Elige</a:t>
            </a:r>
            <a:r>
              <a:rPr lang="en-GB" sz="1800">
                <a:latin typeface="Helvetica Neue"/>
                <a:ea typeface="Helvetica Neue"/>
                <a:cs typeface="Helvetica Neue"/>
                <a:sym typeface="Helvetica Neue"/>
              </a:rPr>
              <a:t> “novato”:</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a:latin typeface="Helvetica Neue"/>
              <a:ea typeface="Helvetica Neue"/>
              <a:cs typeface="Helvetica Neue"/>
              <a:sym typeface="Helvetica Neue"/>
            </a:endParaRPr>
          </a:p>
        </p:txBody>
      </p:sp>
      <p:sp>
        <p:nvSpPr>
          <p:cNvPr id="1100" name="Google Shape;1100;p145"/>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7" name="Shape 237"/>
        <p:cNvGrpSpPr/>
        <p:nvPr/>
      </p:nvGrpSpPr>
      <p:grpSpPr>
        <a:xfrm>
          <a:off x="0" y="0"/>
          <a:ext cx="0" cy="0"/>
          <a:chOff x="0" y="0"/>
          <a:chExt cx="0" cy="0"/>
        </a:xfrm>
      </p:grpSpPr>
      <p:sp>
        <p:nvSpPr>
          <p:cNvPr id="238" name="Google Shape;238;p38"/>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a:ea typeface="Lato"/>
              <a:cs typeface="Lato"/>
              <a:sym typeface="Lato"/>
            </a:endParaRPr>
          </a:p>
        </p:txBody>
      </p:sp>
      <p:sp>
        <p:nvSpPr>
          <p:cNvPr id="239" name="Google Shape;239;p38"/>
          <p:cNvSpPr txBox="1"/>
          <p:nvPr/>
        </p:nvSpPr>
        <p:spPr>
          <a:xfrm>
            <a:off x="631350" y="996825"/>
            <a:ext cx="7881300" cy="7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SERVIDOR</a:t>
            </a:r>
            <a:endParaRPr i="1" sz="4000">
              <a:latin typeface="Anton"/>
              <a:ea typeface="Anton"/>
              <a:cs typeface="Anton"/>
              <a:sym typeface="Anton"/>
            </a:endParaRPr>
          </a:p>
        </p:txBody>
      </p:sp>
      <p:sp>
        <p:nvSpPr>
          <p:cNvPr id="240" name="Google Shape;240;p38"/>
          <p:cNvSpPr txBox="1"/>
          <p:nvPr/>
        </p:nvSpPr>
        <p:spPr>
          <a:xfrm>
            <a:off x="1053500" y="2085425"/>
            <a:ext cx="7238400" cy="224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Cuando hablamos de servidores, nos referimos al ordenador que pone recursos a disposición a través de una red, o al programa que funciona en dicho ordenador.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En consecuencia, aparecen dos definiciones de servidor: hardware y software.</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latin typeface="Helvetica Neue"/>
              <a:ea typeface="Helvetica Neue"/>
              <a:cs typeface="Helvetica Neue"/>
              <a:sym typeface="Helvetica Neue"/>
            </a:endParaRPr>
          </a:p>
        </p:txBody>
      </p:sp>
      <p:pic>
        <p:nvPicPr>
          <p:cNvPr id="241" name="Google Shape;241;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1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06" name="Google Shape;1106;p146"/>
          <p:cNvPicPr preferRelativeResize="0"/>
          <p:nvPr/>
        </p:nvPicPr>
        <p:blipFill>
          <a:blip r:embed="rId4">
            <a:alphaModFix/>
          </a:blip>
          <a:stretch>
            <a:fillRect/>
          </a:stretch>
        </p:blipFill>
        <p:spPr>
          <a:xfrm>
            <a:off x="726050" y="1464475"/>
            <a:ext cx="5013074" cy="3235274"/>
          </a:xfrm>
          <a:prstGeom prst="rect">
            <a:avLst/>
          </a:prstGeom>
          <a:noFill/>
          <a:ln>
            <a:noFill/>
          </a:ln>
        </p:spPr>
      </p:pic>
      <p:sp>
        <p:nvSpPr>
          <p:cNvPr id="1107" name="Google Shape;1107;p146"/>
          <p:cNvSpPr txBox="1"/>
          <p:nvPr/>
        </p:nvSpPr>
        <p:spPr>
          <a:xfrm>
            <a:off x="5997750" y="1284863"/>
            <a:ext cx="2936100" cy="31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En esta importante pantalla podrás ponerle un nombre al sitio, y generarás una contraseña.</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Nombre de sitio: </a:t>
            </a:r>
            <a:r>
              <a:rPr lang="en-GB" sz="1800">
                <a:latin typeface="Helvetica Neue"/>
                <a:ea typeface="Helvetica Neue"/>
                <a:cs typeface="Helvetica Neue"/>
                <a:sym typeface="Helvetica Neue"/>
              </a:rPr>
              <a:t>podría</a:t>
            </a:r>
            <a:r>
              <a:rPr lang="en-GB" sz="1800">
                <a:latin typeface="Helvetica Neue"/>
                <a:ea typeface="Helvetica Neue"/>
                <a:cs typeface="Helvetica Neue"/>
                <a:sym typeface="Helvetica Neue"/>
              </a:rPr>
              <a:t> ser la primera letra de tu nombre y luego el apellido. Por ejemplo: “José </a:t>
            </a:r>
            <a:r>
              <a:rPr lang="en-GB" sz="1800">
                <a:latin typeface="Helvetica Neue"/>
                <a:ea typeface="Helvetica Neue"/>
                <a:cs typeface="Helvetica Neue"/>
                <a:sym typeface="Helvetica Neue"/>
              </a:rPr>
              <a:t>González</a:t>
            </a:r>
            <a:r>
              <a:rPr lang="en-GB" sz="1800">
                <a:latin typeface="Helvetica Neue"/>
                <a:ea typeface="Helvetica Neue"/>
                <a:cs typeface="Helvetica Neue"/>
                <a:sym typeface="Helvetica Neue"/>
              </a:rPr>
              <a:t>” </a:t>
            </a:r>
            <a:r>
              <a:rPr lang="en-GB" sz="1800">
                <a:latin typeface="Helvetica Neue"/>
                <a:ea typeface="Helvetica Neue"/>
                <a:cs typeface="Helvetica Neue"/>
                <a:sym typeface="Helvetica Neue"/>
              </a:rPr>
              <a:t>podría</a:t>
            </a:r>
            <a:r>
              <a:rPr lang="en-GB" sz="1800">
                <a:latin typeface="Helvetica Neue"/>
                <a:ea typeface="Helvetica Neue"/>
                <a:cs typeface="Helvetica Neue"/>
                <a:sym typeface="Helvetica Neue"/>
              </a:rPr>
              <a:t> ser “jgonzalez”.</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p:txBody>
      </p:sp>
      <p:sp>
        <p:nvSpPr>
          <p:cNvPr id="1108" name="Google Shape;1108;p146"/>
          <p:cNvSpPr txBox="1"/>
          <p:nvPr/>
        </p:nvSpPr>
        <p:spPr>
          <a:xfrm>
            <a:off x="643801" y="363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14" name="Google Shape;1114;p147"/>
          <p:cNvSpPr txBox="1"/>
          <p:nvPr/>
        </p:nvSpPr>
        <p:spPr>
          <a:xfrm>
            <a:off x="6288900" y="13465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Elige la opción “subir tu sitio web existente”. Te va a permitir subir el sitio desde el navegador (ejemplo: Chrome), pero ve hacia </a:t>
            </a:r>
            <a:r>
              <a:rPr lang="en-GB" sz="1800" u="sng">
                <a:solidFill>
                  <a:schemeClr val="hlink"/>
                </a:solidFill>
                <a:latin typeface="Helvetica Neue"/>
                <a:ea typeface="Helvetica Neue"/>
                <a:cs typeface="Helvetica Neue"/>
                <a:sym typeface="Helvetica Neue"/>
                <a:hlinkClick r:id="rId4"/>
              </a:rPr>
              <a:t>https://www.000webhost.com/members/website/list</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p:txBody>
      </p:sp>
      <p:pic>
        <p:nvPicPr>
          <p:cNvPr id="1115" name="Google Shape;1115;p147"/>
          <p:cNvPicPr preferRelativeResize="0"/>
          <p:nvPr/>
        </p:nvPicPr>
        <p:blipFill>
          <a:blip r:embed="rId5">
            <a:alphaModFix/>
          </a:blip>
          <a:stretch>
            <a:fillRect/>
          </a:stretch>
        </p:blipFill>
        <p:spPr>
          <a:xfrm>
            <a:off x="152400" y="1519515"/>
            <a:ext cx="5984102" cy="2656145"/>
          </a:xfrm>
          <a:prstGeom prst="rect">
            <a:avLst/>
          </a:prstGeom>
          <a:noFill/>
          <a:ln>
            <a:noFill/>
          </a:ln>
        </p:spPr>
      </p:pic>
      <p:sp>
        <p:nvSpPr>
          <p:cNvPr id="1116" name="Google Shape;1116;p147"/>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22" name="Google Shape;1122;p148"/>
          <p:cNvSpPr txBox="1"/>
          <p:nvPr/>
        </p:nvSpPr>
        <p:spPr>
          <a:xfrm>
            <a:off x="4475550" y="1498900"/>
            <a:ext cx="4278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En </a:t>
            </a:r>
            <a:r>
              <a:rPr lang="en-GB" sz="1800" u="sng">
                <a:solidFill>
                  <a:schemeClr val="hlink"/>
                </a:solidFill>
                <a:latin typeface="Helvetica Neue"/>
                <a:ea typeface="Helvetica Neue"/>
                <a:cs typeface="Helvetica Neue"/>
                <a:sym typeface="Helvetica Neue"/>
                <a:hlinkClick r:id="rId4"/>
              </a:rPr>
              <a:t>https://www.000webhost.com/members/website/list</a:t>
            </a:r>
            <a:r>
              <a:rPr lang="en-GB" sz="1800">
                <a:latin typeface="Helvetica Neue"/>
                <a:ea typeface="Helvetica Neue"/>
                <a:cs typeface="Helvetica Neue"/>
                <a:sym typeface="Helvetica Neue"/>
              </a:rPr>
              <a:t> verás la lista de sitios que hiciste.</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A continuación, haz clic</a:t>
            </a:r>
            <a:r>
              <a:rPr lang="en-GB" sz="1800">
                <a:latin typeface="Helvetica Neue"/>
                <a:ea typeface="Helvetica Neue"/>
                <a:cs typeface="Helvetica Neue"/>
                <a:sym typeface="Helvetica Neue"/>
              </a:rPr>
              <a:t> </a:t>
            </a:r>
            <a:r>
              <a:rPr b="1" lang="en-GB" sz="1800">
                <a:latin typeface="Helvetica Neue"/>
                <a:ea typeface="Helvetica Neue"/>
                <a:cs typeface="Helvetica Neue"/>
                <a:sym typeface="Helvetica Neue"/>
              </a:rPr>
              <a:t>“acciones rápidas”</a:t>
            </a:r>
            <a:r>
              <a:rPr lang="en-GB" sz="1800">
                <a:latin typeface="Helvetica Neue"/>
                <a:ea typeface="Helvetica Neue"/>
                <a:cs typeface="Helvetica Neue"/>
                <a:sym typeface="Helvetica Neue"/>
              </a:rPr>
              <a:t> y elige </a:t>
            </a:r>
            <a:r>
              <a:rPr b="1" lang="en-GB" sz="1800">
                <a:latin typeface="Helvetica Neue"/>
                <a:ea typeface="Helvetica Neue"/>
                <a:cs typeface="Helvetica Neue"/>
                <a:sym typeface="Helvetica Neue"/>
              </a:rPr>
              <a:t>“detalles”</a:t>
            </a:r>
            <a:r>
              <a:rPr lang="en-GB"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1123" name="Google Shape;1123;p148"/>
          <p:cNvPicPr preferRelativeResize="0"/>
          <p:nvPr/>
        </p:nvPicPr>
        <p:blipFill>
          <a:blip r:embed="rId5">
            <a:alphaModFix/>
          </a:blip>
          <a:stretch>
            <a:fillRect/>
          </a:stretch>
        </p:blipFill>
        <p:spPr>
          <a:xfrm>
            <a:off x="726050" y="1498890"/>
            <a:ext cx="3269748" cy="3471584"/>
          </a:xfrm>
          <a:prstGeom prst="rect">
            <a:avLst/>
          </a:prstGeom>
          <a:noFill/>
          <a:ln>
            <a:noFill/>
          </a:ln>
        </p:spPr>
      </p:pic>
      <p:sp>
        <p:nvSpPr>
          <p:cNvPr id="1124" name="Google Shape;1124;p148"/>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p1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30" name="Google Shape;1130;p149"/>
          <p:cNvPicPr preferRelativeResize="0"/>
          <p:nvPr/>
        </p:nvPicPr>
        <p:blipFill>
          <a:blip r:embed="rId4">
            <a:alphaModFix/>
          </a:blip>
          <a:stretch>
            <a:fillRect/>
          </a:stretch>
        </p:blipFill>
        <p:spPr>
          <a:xfrm>
            <a:off x="171675" y="1538815"/>
            <a:ext cx="6041974" cy="3192391"/>
          </a:xfrm>
          <a:prstGeom prst="rect">
            <a:avLst/>
          </a:prstGeom>
          <a:noFill/>
          <a:ln>
            <a:noFill/>
          </a:ln>
        </p:spPr>
      </p:pic>
      <p:sp>
        <p:nvSpPr>
          <p:cNvPr id="1131" name="Google Shape;1131;p149"/>
          <p:cNvSpPr txBox="1"/>
          <p:nvPr/>
        </p:nvSpPr>
        <p:spPr>
          <a:xfrm>
            <a:off x="5850550" y="769400"/>
            <a:ext cx="3147000" cy="38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En la pantalla que te aparece, te </a:t>
            </a:r>
            <a:r>
              <a:rPr lang="en-GB" sz="1800">
                <a:latin typeface="Helvetica Neue"/>
                <a:ea typeface="Helvetica Neue"/>
                <a:cs typeface="Helvetica Neue"/>
                <a:sym typeface="Helvetica Neue"/>
              </a:rPr>
              <a:t>concentrarás</a:t>
            </a:r>
            <a:r>
              <a:rPr lang="en-GB" sz="1800">
                <a:latin typeface="Helvetica Neue"/>
                <a:ea typeface="Helvetica Neue"/>
                <a:cs typeface="Helvetica Neue"/>
                <a:sym typeface="Helvetica Neue"/>
              </a:rPr>
              <a:t> en </a:t>
            </a:r>
            <a:r>
              <a:rPr b="1" lang="en-GB" sz="1800">
                <a:latin typeface="Helvetica Neue"/>
                <a:ea typeface="Helvetica Neue"/>
                <a:cs typeface="Helvetica Neue"/>
                <a:sym typeface="Helvetica Neue"/>
              </a:rPr>
              <a:t>“detalles de subidas de archivos (FTP)”</a:t>
            </a:r>
            <a:r>
              <a:rPr lang="en-GB"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800">
                <a:latin typeface="Helvetica Neue"/>
                <a:ea typeface="Helvetica Neue"/>
                <a:cs typeface="Helvetica Neue"/>
                <a:sym typeface="Helvetica Neue"/>
              </a:rPr>
              <a:t>Lo subrayado en rojo son los datos que necesitas para el FileZilla (programa de FTP que utilizarás para subir el sitio).</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1132" name="Google Shape;1132;p149"/>
          <p:cNvSpPr txBox="1"/>
          <p:nvPr/>
        </p:nvSpPr>
        <p:spPr>
          <a:xfrm>
            <a:off x="796201" y="374300"/>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38" name="Google Shape;1138;p150"/>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FILEZILLA</a:t>
            </a:r>
            <a:endParaRPr i="1" sz="3800">
              <a:solidFill>
                <a:schemeClr val="dk1"/>
              </a:solidFill>
              <a:latin typeface="Anton"/>
              <a:ea typeface="Anton"/>
              <a:cs typeface="Anton"/>
              <a:sym typeface="Anton"/>
            </a:endParaRPr>
          </a:p>
        </p:txBody>
      </p:sp>
      <p:pic>
        <p:nvPicPr>
          <p:cNvPr id="1139" name="Google Shape;1139;p150"/>
          <p:cNvPicPr preferRelativeResize="0"/>
          <p:nvPr/>
        </p:nvPicPr>
        <p:blipFill>
          <a:blip r:embed="rId4">
            <a:alphaModFix/>
          </a:blip>
          <a:stretch>
            <a:fillRect/>
          </a:stretch>
        </p:blipFill>
        <p:spPr>
          <a:xfrm>
            <a:off x="726050" y="1704675"/>
            <a:ext cx="5316650" cy="1140800"/>
          </a:xfrm>
          <a:prstGeom prst="rect">
            <a:avLst/>
          </a:prstGeom>
          <a:noFill/>
          <a:ln>
            <a:noFill/>
          </a:ln>
        </p:spPr>
      </p:pic>
      <p:sp>
        <p:nvSpPr>
          <p:cNvPr id="1140" name="Google Shape;1140;p150"/>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Para usar el FTP, necesitas un programa, por lo que deberás descargar </a:t>
            </a:r>
            <a:r>
              <a:rPr b="1" lang="en-GB" sz="1800">
                <a:latin typeface="Helvetica Neue"/>
                <a:ea typeface="Helvetica Neue"/>
                <a:cs typeface="Helvetica Neue"/>
                <a:sym typeface="Helvetica Neue"/>
              </a:rPr>
              <a:t>FileZilla</a:t>
            </a:r>
            <a:r>
              <a:rPr lang="en-GB"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1141" name="Google Shape;1141;p150"/>
          <p:cNvSpPr txBox="1"/>
          <p:nvPr/>
        </p:nvSpPr>
        <p:spPr>
          <a:xfrm>
            <a:off x="742700" y="3081150"/>
            <a:ext cx="5300100" cy="1765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3CEFAB"/>
              </a:buClr>
              <a:buSzPts val="1700"/>
              <a:buFont typeface="Helvetica Neue"/>
              <a:buChar char="●"/>
            </a:pPr>
            <a:r>
              <a:rPr lang="en-GB" sz="1700" u="sng">
                <a:solidFill>
                  <a:schemeClr val="hlink"/>
                </a:solidFill>
                <a:latin typeface="Helvetica Neue"/>
                <a:ea typeface="Helvetica Neue"/>
                <a:cs typeface="Helvetica Neue"/>
                <a:sym typeface="Helvetica Neue"/>
                <a:hlinkClick r:id="rId5"/>
              </a:rPr>
              <a:t>Descargar para Windows de 32 bits</a:t>
            </a:r>
            <a:endParaRPr sz="1700">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3CEFAB"/>
              </a:buClr>
              <a:buSzPts val="1700"/>
              <a:buFont typeface="Helvetica Neue"/>
              <a:buChar char="●"/>
            </a:pPr>
            <a:r>
              <a:rPr lang="en-GB" sz="1700" u="sng">
                <a:solidFill>
                  <a:schemeClr val="hlink"/>
                </a:solidFill>
                <a:latin typeface="Helvetica Neue"/>
                <a:ea typeface="Helvetica Neue"/>
                <a:cs typeface="Helvetica Neue"/>
                <a:sym typeface="Helvetica Neue"/>
                <a:hlinkClick r:id="rId6"/>
              </a:rPr>
              <a:t>Descargar para Windows de 64 bits</a:t>
            </a:r>
            <a:endParaRPr sz="1700">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3CEFAB"/>
              </a:buClr>
              <a:buSzPts val="1700"/>
              <a:buFont typeface="Helvetica Neue"/>
              <a:buChar char="●"/>
            </a:pPr>
            <a:r>
              <a:rPr lang="en-GB" sz="1700" u="sng">
                <a:solidFill>
                  <a:schemeClr val="hlink"/>
                </a:solidFill>
                <a:latin typeface="Helvetica Neue"/>
                <a:ea typeface="Helvetica Neue"/>
                <a:cs typeface="Helvetica Neue"/>
                <a:sym typeface="Helvetica Neue"/>
                <a:hlinkClick r:id="rId7"/>
              </a:rPr>
              <a:t>Descargar para Mac</a:t>
            </a:r>
            <a:endParaRPr sz="1700">
              <a:latin typeface="Helvetica Neue"/>
              <a:ea typeface="Helvetica Neue"/>
              <a:cs typeface="Helvetica Neue"/>
              <a:sym typeface="Helvetica Neue"/>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45" name="Shape 1145"/>
        <p:cNvGrpSpPr/>
        <p:nvPr/>
      </p:nvGrpSpPr>
      <p:grpSpPr>
        <a:xfrm>
          <a:off x="0" y="0"/>
          <a:ext cx="0" cy="0"/>
          <a:chOff x="0" y="0"/>
          <a:chExt cx="0" cy="0"/>
        </a:xfrm>
      </p:grpSpPr>
      <p:pic>
        <p:nvPicPr>
          <p:cNvPr id="1146" name="Google Shape;1146;p1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47" name="Google Shape;1147;p15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CONFIGURACIONES INICIALES</a:t>
            </a:r>
            <a:endParaRPr i="1" sz="3600">
              <a:latin typeface="Anton"/>
              <a:ea typeface="Anton"/>
              <a:cs typeface="Anton"/>
              <a:sym typeface="Anto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53" name="Google Shape;1153;p152"/>
          <p:cNvPicPr preferRelativeResize="0"/>
          <p:nvPr/>
        </p:nvPicPr>
        <p:blipFill>
          <a:blip r:embed="rId4">
            <a:alphaModFix/>
          </a:blip>
          <a:stretch>
            <a:fillRect/>
          </a:stretch>
        </p:blipFill>
        <p:spPr>
          <a:xfrm>
            <a:off x="726050" y="1790491"/>
            <a:ext cx="8028399" cy="2828710"/>
          </a:xfrm>
          <a:prstGeom prst="rect">
            <a:avLst/>
          </a:prstGeom>
          <a:noFill/>
          <a:ln>
            <a:noFill/>
          </a:ln>
        </p:spPr>
      </p:pic>
      <p:sp>
        <p:nvSpPr>
          <p:cNvPr id="1154" name="Google Shape;1154;p152"/>
          <p:cNvSpPr txBox="1"/>
          <p:nvPr/>
        </p:nvSpPr>
        <p:spPr>
          <a:xfrm>
            <a:off x="100950" y="1099600"/>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Con los datos que te brinda el hosting, vas a completar: el servidor, el  usuario y la contraseña.</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latin typeface="Helvetica Neue"/>
              <a:ea typeface="Helvetica Neue"/>
              <a:cs typeface="Helvetica Neue"/>
              <a:sym typeface="Helvetica Neue"/>
            </a:endParaRPr>
          </a:p>
        </p:txBody>
      </p:sp>
      <p:sp>
        <p:nvSpPr>
          <p:cNvPr id="1155" name="Google Shape;1155;p152"/>
          <p:cNvSpPr txBox="1"/>
          <p:nvPr/>
        </p:nvSpPr>
        <p:spPr>
          <a:xfrm>
            <a:off x="643801" y="42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61" name="Google Shape;1161;p153"/>
          <p:cNvPicPr preferRelativeResize="0"/>
          <p:nvPr/>
        </p:nvPicPr>
        <p:blipFill>
          <a:blip r:embed="rId4">
            <a:alphaModFix/>
          </a:blip>
          <a:stretch>
            <a:fillRect/>
          </a:stretch>
        </p:blipFill>
        <p:spPr>
          <a:xfrm>
            <a:off x="726050" y="1519526"/>
            <a:ext cx="5189323" cy="3361126"/>
          </a:xfrm>
          <a:prstGeom prst="rect">
            <a:avLst/>
          </a:prstGeom>
          <a:noFill/>
          <a:ln>
            <a:noFill/>
          </a:ln>
        </p:spPr>
      </p:pic>
      <p:sp>
        <p:nvSpPr>
          <p:cNvPr id="1162" name="Google Shape;1162;p153"/>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Aparecerá un cartel que dice </a:t>
            </a:r>
            <a:r>
              <a:rPr b="1" lang="en-GB" sz="1800">
                <a:latin typeface="Helvetica Neue"/>
                <a:ea typeface="Helvetica Neue"/>
                <a:cs typeface="Helvetica Neue"/>
                <a:sym typeface="Helvetica Neue"/>
              </a:rPr>
              <a:t>“certificado desconocido”</a:t>
            </a:r>
            <a:r>
              <a:rPr lang="en-GB" sz="1800">
                <a:latin typeface="Helvetica Neue"/>
                <a:ea typeface="Helvetica Neue"/>
                <a:cs typeface="Helvetica Neue"/>
                <a:sym typeface="Helvetica Neue"/>
              </a:rPr>
              <a:t>. </a:t>
            </a:r>
            <a:r>
              <a:rPr lang="en-GB" sz="1800">
                <a:latin typeface="Helvetica Neue"/>
                <a:ea typeface="Helvetica Neue"/>
                <a:cs typeface="Helvetica Neue"/>
                <a:sym typeface="Helvetica Neue"/>
              </a:rPr>
              <a:t>Haz</a:t>
            </a:r>
            <a:r>
              <a:rPr lang="en-GB" sz="1800">
                <a:latin typeface="Helvetica Neue"/>
                <a:ea typeface="Helvetica Neue"/>
                <a:cs typeface="Helvetica Neue"/>
                <a:sym typeface="Helvetica Neue"/>
              </a:rPr>
              <a:t> clic en </a:t>
            </a:r>
            <a:r>
              <a:rPr b="1" lang="en-GB" sz="1800">
                <a:latin typeface="Helvetica Neue"/>
                <a:ea typeface="Helvetica Neue"/>
                <a:cs typeface="Helvetica Neue"/>
                <a:sym typeface="Helvetica Neue"/>
              </a:rPr>
              <a:t>“aceptar”</a:t>
            </a:r>
            <a:r>
              <a:rPr lang="en-GB"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1163" name="Google Shape;1163;p153"/>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9" name="Google Shape;1169;p154"/>
          <p:cNvSpPr txBox="1"/>
          <p:nvPr/>
        </p:nvSpPr>
        <p:spPr>
          <a:xfrm>
            <a:off x="5758400" y="1498900"/>
            <a:ext cx="30939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Entra al directorio “</a:t>
            </a:r>
            <a:r>
              <a:rPr i="1" lang="en-GB" sz="1800">
                <a:latin typeface="Helvetica Neue"/>
                <a:ea typeface="Helvetica Neue"/>
                <a:cs typeface="Helvetica Neue"/>
                <a:sym typeface="Helvetica Neue"/>
              </a:rPr>
              <a:t>public_html</a:t>
            </a:r>
            <a:r>
              <a:rPr lang="en-GB" sz="1800">
                <a:latin typeface="Helvetica Neue"/>
                <a:ea typeface="Helvetica Neue"/>
                <a:cs typeface="Helvetica Neue"/>
                <a:sym typeface="Helvetica Neue"/>
              </a:rPr>
              <a:t>” a la derecha, y a la izquierda elige de tu computadora los archivos a subir (</a:t>
            </a:r>
            <a:r>
              <a:rPr b="1" lang="en-GB" sz="1800">
                <a:latin typeface="Helvetica Neue"/>
                <a:ea typeface="Helvetica Neue"/>
                <a:cs typeface="Helvetica Neue"/>
                <a:sym typeface="Helvetica Neue"/>
              </a:rPr>
              <a:t>pueden ser varios a la vez</a:t>
            </a:r>
            <a:r>
              <a:rPr b="1" lang="en-GB" sz="1800">
                <a:latin typeface="Helvetica Neue"/>
                <a:ea typeface="Helvetica Neue"/>
                <a:cs typeface="Helvetica Neue"/>
                <a:sym typeface="Helvetica Neue"/>
              </a:rPr>
              <a:t>)</a:t>
            </a:r>
            <a:r>
              <a:rPr lang="en-GB" sz="1800">
                <a:latin typeface="Helvetica Neue"/>
                <a:ea typeface="Helvetica Neue"/>
                <a:cs typeface="Helvetica Neue"/>
                <a:sym typeface="Helvetica Neue"/>
              </a:rPr>
              <a:t>.</a:t>
            </a:r>
            <a:r>
              <a:rPr lang="en-GB" sz="1800">
                <a:latin typeface="Helvetica Neue"/>
                <a:ea typeface="Helvetica Neue"/>
                <a:cs typeface="Helvetica Neue"/>
                <a:sym typeface="Helvetica Neue"/>
              </a:rPr>
              <a:t> Luego presiona el </a:t>
            </a:r>
            <a:r>
              <a:rPr i="1" lang="en-GB" sz="1800">
                <a:latin typeface="Helvetica Neue"/>
                <a:ea typeface="Helvetica Neue"/>
                <a:cs typeface="Helvetica Neue"/>
                <a:sym typeface="Helvetica Neue"/>
              </a:rPr>
              <a:t>botón derecho</a:t>
            </a:r>
            <a:r>
              <a:rPr lang="en-GB" sz="1800">
                <a:latin typeface="Helvetica Neue"/>
                <a:ea typeface="Helvetica Neue"/>
                <a:cs typeface="Helvetica Neue"/>
                <a:sym typeface="Helvetica Neue"/>
              </a:rPr>
              <a:t> y haz clic en “subir”</a:t>
            </a:r>
            <a:endParaRPr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1170" name="Google Shape;1170;p154"/>
          <p:cNvPicPr preferRelativeResize="0"/>
          <p:nvPr/>
        </p:nvPicPr>
        <p:blipFill>
          <a:blip r:embed="rId4">
            <a:alphaModFix/>
          </a:blip>
          <a:stretch>
            <a:fillRect/>
          </a:stretch>
        </p:blipFill>
        <p:spPr>
          <a:xfrm>
            <a:off x="726050" y="1498890"/>
            <a:ext cx="4783812" cy="3471586"/>
          </a:xfrm>
          <a:prstGeom prst="rect">
            <a:avLst/>
          </a:prstGeom>
          <a:noFill/>
          <a:ln>
            <a:noFill/>
          </a:ln>
        </p:spPr>
      </p:pic>
      <p:sp>
        <p:nvSpPr>
          <p:cNvPr id="1171" name="Google Shape;1171;p154"/>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id="1176" name="Google Shape;1176;p1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7" name="Google Shape;1177;p155"/>
          <p:cNvSpPr txBox="1"/>
          <p:nvPr/>
        </p:nvSpPr>
        <p:spPr>
          <a:xfrm>
            <a:off x="811350" y="210132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Helvetica Neue"/>
                <a:ea typeface="Helvetica Neue"/>
                <a:cs typeface="Helvetica Neue"/>
                <a:sym typeface="Helvetica Neue"/>
              </a:rPr>
              <a:t>¡Listo!</a:t>
            </a:r>
            <a:endParaRPr sz="24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400">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400">
                <a:latin typeface="Helvetica Neue"/>
                <a:ea typeface="Helvetica Neue"/>
                <a:cs typeface="Helvetica Neue"/>
                <a:sym typeface="Helvetica Neue"/>
              </a:rPr>
              <a:t>Ya puedes probar tu sitio online</a:t>
            </a:r>
            <a:endParaRPr sz="1800">
              <a:latin typeface="Helvetica Neue"/>
              <a:ea typeface="Helvetica Neue"/>
              <a:cs typeface="Helvetica Neue"/>
              <a:sym typeface="Helvetica Neue"/>
            </a:endParaRPr>
          </a:p>
        </p:txBody>
      </p:sp>
      <p:sp>
        <p:nvSpPr>
          <p:cNvPr id="1178" name="Google Shape;1178;p155"/>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nvSpPr>
        <p:spPr>
          <a:xfrm>
            <a:off x="2201550" y="518075"/>
            <a:ext cx="4740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1200"/>
              </a:spcAft>
              <a:buClr>
                <a:schemeClr val="dk1"/>
              </a:buClr>
              <a:buSzPts val="1100"/>
              <a:buFont typeface="Arial"/>
              <a:buNone/>
            </a:pPr>
            <a:r>
              <a:rPr i="1" lang="en-GB" sz="4000">
                <a:solidFill>
                  <a:schemeClr val="dk1"/>
                </a:solidFill>
                <a:latin typeface="Anton"/>
                <a:ea typeface="Anton"/>
                <a:cs typeface="Anton"/>
                <a:sym typeface="Anton"/>
              </a:rPr>
              <a:t>SERVIDOR HARDWARE</a:t>
            </a:r>
            <a:endParaRPr i="1" sz="4000">
              <a:solidFill>
                <a:schemeClr val="dk1"/>
              </a:solidFill>
              <a:latin typeface="Anton"/>
              <a:ea typeface="Anton"/>
              <a:cs typeface="Anton"/>
              <a:sym typeface="Anton"/>
            </a:endParaRPr>
          </a:p>
        </p:txBody>
      </p:sp>
      <p:pic>
        <p:nvPicPr>
          <p:cNvPr id="247" name="Google Shape;247;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8" name="Google Shape;248;p39"/>
          <p:cNvSpPr txBox="1"/>
          <p:nvPr/>
        </p:nvSpPr>
        <p:spPr>
          <a:xfrm>
            <a:off x="691800" y="1741725"/>
            <a:ext cx="7760400" cy="28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Es una máquina física integrada en una red informática en la que, además del sistema operativo, funcionan uno o varios servidores basados en software.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Una denominación alternativa para un servidor basado en hardware es "host" (término inglés para "anfitrión"). En principio, todo ordenador puede usarse como "host", con el correspondiente software para servidores. </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82" name="Shape 1182"/>
        <p:cNvGrpSpPr/>
        <p:nvPr/>
      </p:nvGrpSpPr>
      <p:grpSpPr>
        <a:xfrm>
          <a:off x="0" y="0"/>
          <a:ext cx="0" cy="0"/>
          <a:chOff x="0" y="0"/>
          <a:chExt cx="0" cy="0"/>
        </a:xfrm>
      </p:grpSpPr>
      <p:sp>
        <p:nvSpPr>
          <p:cNvPr id="1183" name="Google Shape;1183;p15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ASOCIAR HOSTING - DOMINIO</a:t>
            </a:r>
            <a:endParaRPr i="1" sz="3600">
              <a:solidFill>
                <a:srgbClr val="121212"/>
              </a:solidFill>
              <a:latin typeface="Anton"/>
              <a:ea typeface="Anton"/>
              <a:cs typeface="Anton"/>
              <a:sym typeface="Anton"/>
            </a:endParaRPr>
          </a:p>
        </p:txBody>
      </p:sp>
      <p:pic>
        <p:nvPicPr>
          <p:cNvPr id="1184" name="Google Shape;1184;p1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0" name="Google Shape;1190;p157"/>
          <p:cNvSpPr txBox="1"/>
          <p:nvPr/>
        </p:nvSpPr>
        <p:spPr>
          <a:xfrm>
            <a:off x="481575" y="1748125"/>
            <a:ext cx="83859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Una vez que tengas tu web en el servidor, es necesario </a:t>
            </a:r>
            <a:r>
              <a:rPr b="1" lang="en-GB" sz="1800">
                <a:solidFill>
                  <a:schemeClr val="dk1"/>
                </a:solidFill>
                <a:latin typeface="Helvetica Neue"/>
                <a:ea typeface="Helvetica Neue"/>
                <a:cs typeface="Helvetica Neue"/>
                <a:sym typeface="Helvetica Neue"/>
              </a:rPr>
              <a:t>asociar el dominio con el hosting.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Teniendo en claro lo que es un dominio en Internet, te falta el paso de relacionarlo con el servidor que has contratado, donde se encuentran los archivos que forman el sitio web. Para esto, tienes que informarle a la entidad registrante del dominio cu</a:t>
            </a:r>
            <a:r>
              <a:rPr lang="en-GB" sz="1800">
                <a:solidFill>
                  <a:schemeClr val="dk1"/>
                </a:solidFill>
                <a:latin typeface="Helvetica Neue"/>
                <a:ea typeface="Helvetica Neue"/>
                <a:cs typeface="Helvetica Neue"/>
                <a:sym typeface="Helvetica Neue"/>
              </a:rPr>
              <a:t>á</a:t>
            </a:r>
            <a:r>
              <a:rPr lang="en-GB" sz="1800">
                <a:solidFill>
                  <a:schemeClr val="dk1"/>
                </a:solidFill>
                <a:latin typeface="Helvetica Neue"/>
                <a:ea typeface="Helvetica Neue"/>
                <a:cs typeface="Helvetica Neue"/>
                <a:sym typeface="Helvetica Neue"/>
              </a:rPr>
              <a:t>l</a:t>
            </a:r>
            <a:r>
              <a:rPr lang="en-GB" sz="1800">
                <a:solidFill>
                  <a:schemeClr val="dk1"/>
                </a:solidFill>
                <a:latin typeface="Helvetica Neue"/>
                <a:ea typeface="Helvetica Neue"/>
                <a:cs typeface="Helvetica Neue"/>
                <a:sym typeface="Helvetica Neue"/>
              </a:rPr>
              <a:t>es</a:t>
            </a:r>
            <a:r>
              <a:rPr lang="en-GB" sz="1800">
                <a:solidFill>
                  <a:schemeClr val="dk1"/>
                </a:solidFill>
                <a:latin typeface="Helvetica Neue"/>
                <a:ea typeface="Helvetica Neue"/>
                <a:cs typeface="Helvetica Neue"/>
                <a:sym typeface="Helvetica Neue"/>
              </a:rPr>
              <a:t> son los DNS de tu servidor.</a:t>
            </a:r>
            <a:endParaRPr sz="1800">
              <a:solidFill>
                <a:schemeClr val="dk1"/>
              </a:solidFill>
              <a:latin typeface="Helvetica Neue"/>
              <a:ea typeface="Helvetica Neue"/>
              <a:cs typeface="Helvetica Neue"/>
              <a:sym typeface="Helvetica Neue"/>
            </a:endParaRPr>
          </a:p>
        </p:txBody>
      </p:sp>
      <p:sp>
        <p:nvSpPr>
          <p:cNvPr id="1191" name="Google Shape;1191;p157"/>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1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7" name="Google Shape;1197;p158"/>
          <p:cNvSpPr txBox="1"/>
          <p:nvPr/>
        </p:nvSpPr>
        <p:spPr>
          <a:xfrm>
            <a:off x="481575" y="1214725"/>
            <a:ext cx="8385900" cy="3861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La principal tarea de un </a:t>
            </a:r>
            <a:r>
              <a:rPr b="1" lang="en-GB" sz="1800">
                <a:solidFill>
                  <a:schemeClr val="dk1"/>
                </a:solidFill>
                <a:latin typeface="Helvetica Neue"/>
                <a:ea typeface="Helvetica Neue"/>
                <a:cs typeface="Helvetica Neue"/>
                <a:sym typeface="Helvetica Neue"/>
              </a:rPr>
              <a:t>servidor DNS</a:t>
            </a:r>
            <a:r>
              <a:rPr lang="en-GB" sz="1800">
                <a:solidFill>
                  <a:schemeClr val="dk1"/>
                </a:solidFill>
                <a:latin typeface="Helvetica Neue"/>
                <a:ea typeface="Helvetica Neue"/>
                <a:cs typeface="Helvetica Neue"/>
                <a:sym typeface="Helvetica Neue"/>
              </a:rPr>
              <a:t> es </a:t>
            </a:r>
            <a:r>
              <a:rPr b="1" lang="en-GB" sz="1800">
                <a:solidFill>
                  <a:schemeClr val="dk1"/>
                </a:solidFill>
                <a:latin typeface="Helvetica Neue"/>
                <a:ea typeface="Helvetica Neue"/>
                <a:cs typeface="Helvetica Neue"/>
                <a:sym typeface="Helvetica Neue"/>
              </a:rPr>
              <a:t>traducir el nombre del dominio (www.coderhouse.com) en una dirección IP</a:t>
            </a:r>
            <a:r>
              <a:rPr lang="en-GB" sz="1800">
                <a:solidFill>
                  <a:schemeClr val="dk1"/>
                </a:solidFill>
                <a:latin typeface="Helvetica Neue"/>
                <a:ea typeface="Helvetica Neue"/>
                <a:cs typeface="Helvetica Neue"/>
                <a:sym typeface="Helvetica Neue"/>
              </a:rPr>
              <a:t>.</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Las </a:t>
            </a:r>
            <a:r>
              <a:rPr b="1" lang="en-GB" sz="1800">
                <a:solidFill>
                  <a:schemeClr val="dk1"/>
                </a:solidFill>
                <a:latin typeface="Helvetica Neue"/>
                <a:ea typeface="Helvetica Neue"/>
                <a:cs typeface="Helvetica Neue"/>
                <a:sym typeface="Helvetica Neue"/>
              </a:rPr>
              <a:t>direcciones IP (Internet Protocol)</a:t>
            </a:r>
            <a:r>
              <a:rPr lang="en-GB" sz="1800">
                <a:solidFill>
                  <a:schemeClr val="dk1"/>
                </a:solidFill>
                <a:latin typeface="Helvetica Neue"/>
                <a:ea typeface="Helvetica Neue"/>
                <a:cs typeface="Helvetica Neue"/>
                <a:sym typeface="Helvetica Neue"/>
              </a:rPr>
              <a:t> constan de un número único e irrepetible con el cual se identifica una computadora conectada a una red que corre el protocolo IP. Esta computadora es la te nos brinda el servidor para alojar nuestro sitio.</a:t>
            </a:r>
            <a:endParaRPr sz="1800">
              <a:solidFill>
                <a:schemeClr val="dk1"/>
              </a:solidFill>
              <a:latin typeface="Helvetica Neue"/>
              <a:ea typeface="Helvetica Neue"/>
              <a:cs typeface="Helvetica Neue"/>
              <a:sym typeface="Helvetica Neue"/>
            </a:endParaRPr>
          </a:p>
        </p:txBody>
      </p:sp>
      <p:sp>
        <p:nvSpPr>
          <p:cNvPr id="1198" name="Google Shape;1198;p158"/>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1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04" name="Google Shape;1204;p159"/>
          <p:cNvSpPr txBox="1"/>
          <p:nvPr/>
        </p:nvSpPr>
        <p:spPr>
          <a:xfrm>
            <a:off x="405375" y="1858900"/>
            <a:ext cx="8385900" cy="3065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Para </a:t>
            </a:r>
            <a:r>
              <a:rPr b="1" lang="en-GB" sz="1800">
                <a:solidFill>
                  <a:schemeClr val="dk1"/>
                </a:solidFill>
                <a:latin typeface="Helvetica Neue"/>
                <a:ea typeface="Helvetica Neue"/>
                <a:cs typeface="Helvetica Neue"/>
                <a:sym typeface="Helvetica Neue"/>
              </a:rPr>
              <a:t>asignar los DNS</a:t>
            </a:r>
            <a:r>
              <a:rPr lang="en-GB" sz="1800">
                <a:solidFill>
                  <a:schemeClr val="dk1"/>
                </a:solidFill>
                <a:latin typeface="Helvetica Neue"/>
                <a:ea typeface="Helvetica Neue"/>
                <a:cs typeface="Helvetica Neue"/>
                <a:sym typeface="Helvetica Neue"/>
              </a:rPr>
              <a:t> al dominio debes acceder al </a:t>
            </a:r>
            <a:r>
              <a:rPr b="1" lang="en-GB" sz="1800">
                <a:solidFill>
                  <a:schemeClr val="dk1"/>
                </a:solidFill>
                <a:latin typeface="Helvetica Neue"/>
                <a:ea typeface="Helvetica Neue"/>
                <a:cs typeface="Helvetica Neue"/>
                <a:sym typeface="Helvetica Neue"/>
              </a:rPr>
              <a:t>panel de la cuenta</a:t>
            </a:r>
            <a:r>
              <a:rPr lang="en-GB" sz="1800">
                <a:solidFill>
                  <a:schemeClr val="dk1"/>
                </a:solidFill>
                <a:latin typeface="Helvetica Neue"/>
                <a:ea typeface="Helvetica Neue"/>
                <a:cs typeface="Helvetica Neue"/>
                <a:sym typeface="Helvetica Neue"/>
              </a:rPr>
              <a:t> que has creado en la entidad registrante de dominios, buscar la opción de “Delegación de dominio”, o “DNS” (su nombre puede variar), y asignar 2 o 3 de los DNS que figuren en el email que te envió el servidor tras haber contratado el servicio de hosting.</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Por lo general, una dirección DNS suele ser como en el siguiente ejemplo: </a:t>
            </a:r>
            <a:r>
              <a:rPr lang="en-GB" sz="1800">
                <a:solidFill>
                  <a:schemeClr val="dk1"/>
                </a:solidFill>
                <a:highlight>
                  <a:srgbClr val="E0FF00"/>
                </a:highlight>
                <a:latin typeface="Helvetica Neue"/>
                <a:ea typeface="Helvetica Neue"/>
                <a:cs typeface="Helvetica Neue"/>
                <a:sym typeface="Helvetica Neue"/>
              </a:rPr>
              <a:t>ns1.panelboxmanager.com, ns2.panelboxmanager.com, ns3.panelboxmanager.com.</a:t>
            </a:r>
            <a:endParaRPr sz="1800">
              <a:solidFill>
                <a:schemeClr val="dk1"/>
              </a:solidFill>
              <a:highlight>
                <a:srgbClr val="E0FF00"/>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1205" name="Google Shape;1205;p159"/>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9" name="Shape 1209"/>
        <p:cNvGrpSpPr/>
        <p:nvPr/>
      </p:nvGrpSpPr>
      <p:grpSpPr>
        <a:xfrm>
          <a:off x="0" y="0"/>
          <a:ext cx="0" cy="0"/>
          <a:chOff x="0" y="0"/>
          <a:chExt cx="0" cy="0"/>
        </a:xfrm>
      </p:grpSpPr>
      <p:sp>
        <p:nvSpPr>
          <p:cNvPr id="1210" name="Google Shape;1210;p16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214" name="Shape 1214"/>
        <p:cNvGrpSpPr/>
        <p:nvPr/>
      </p:nvGrpSpPr>
      <p:grpSpPr>
        <a:xfrm>
          <a:off x="0" y="0"/>
          <a:ext cx="0" cy="0"/>
          <a:chOff x="0" y="0"/>
          <a:chExt cx="0" cy="0"/>
        </a:xfrm>
      </p:grpSpPr>
      <p:pic>
        <p:nvPicPr>
          <p:cNvPr id="1215" name="Google Shape;1215;p1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16" name="Google Shape;1216;p16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217" name="Google Shape;1217;p16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EN LOS BREAKOUT ROOMS!</a:t>
            </a:r>
            <a:endParaRPr i="1" sz="3600">
              <a:latin typeface="Anton"/>
              <a:ea typeface="Anton"/>
              <a:cs typeface="Anton"/>
              <a:sym typeface="Anton"/>
            </a:endParaRPr>
          </a:p>
        </p:txBody>
      </p:sp>
      <p:sp>
        <p:nvSpPr>
          <p:cNvPr id="1218" name="Google Shape;1218;p16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a:ea typeface="Helvetica Neue"/>
                <a:cs typeface="Helvetica Neue"/>
                <a:sym typeface="Helvetica Neue"/>
              </a:rPr>
              <a:t>Momento de consolidación de aprendizajes</a:t>
            </a:r>
            <a:r>
              <a:rPr lang="en-GB" sz="2000">
                <a:solidFill>
                  <a:srgbClr val="000000"/>
                </a:solidFill>
                <a:latin typeface="Helvetica Neue"/>
                <a:ea typeface="Helvetica Neue"/>
                <a:cs typeface="Helvetica Neue"/>
                <a:sym typeface="Helvetica Neue"/>
              </a:rPr>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6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SUBIDA AL SERVIDOR</a:t>
            </a:r>
            <a:endParaRPr b="0" i="1" sz="4000" u="none" cap="none" strike="noStrike">
              <a:solidFill>
                <a:srgbClr val="000000"/>
              </a:solidFill>
              <a:latin typeface="Anton"/>
              <a:ea typeface="Anton"/>
              <a:cs typeface="Anton"/>
              <a:sym typeface="Anton"/>
            </a:endParaRPr>
          </a:p>
        </p:txBody>
      </p:sp>
      <p:sp>
        <p:nvSpPr>
          <p:cNvPr id="1224" name="Google Shape;1224;p16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a:ea typeface="Helvetica Neue"/>
                <a:cs typeface="Helvetica Neue"/>
                <a:sym typeface="Helvetica Neue"/>
              </a:rPr>
              <a:t>Sube tu proyecto final a la web. </a:t>
            </a:r>
            <a:endParaRPr b="0" i="0" sz="14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a:ea typeface="Helvetica Neue"/>
              <a:cs typeface="Helvetica Neue"/>
              <a:sym typeface="Helvetica Neue"/>
            </a:endParaRPr>
          </a:p>
        </p:txBody>
      </p:sp>
      <p:pic>
        <p:nvPicPr>
          <p:cNvPr id="1225" name="Google Shape;1225;p1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26" name="Google Shape;1226;p16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pic>
        <p:nvPicPr>
          <p:cNvPr id="1227" name="Google Shape;1227;p162"/>
          <p:cNvPicPr preferRelativeResize="0"/>
          <p:nvPr/>
        </p:nvPicPr>
        <p:blipFill>
          <a:blip r:embed="rId5">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graphicFrame>
        <p:nvGraphicFramePr>
          <p:cNvPr id="1232" name="Google Shape;1232;p163"/>
          <p:cNvGraphicFramePr/>
          <p:nvPr/>
        </p:nvGraphicFramePr>
        <p:xfrm>
          <a:off x="153263" y="344100"/>
          <a:ext cx="3000000" cy="3000000"/>
        </p:xfrm>
        <a:graphic>
          <a:graphicData uri="http://schemas.openxmlformats.org/drawingml/2006/table">
            <a:tbl>
              <a:tblPr>
                <a:noFill/>
                <a:tableStyleId>{B2E2DFB2-6B02-48AD-8296-58BAC6D1375B}</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SUBIDA AL SERVIDOR</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a:ea typeface="Helvetica Neue"/>
                          <a:cs typeface="Helvetica Neue"/>
                          <a:sym typeface="Helvetica Neue"/>
                        </a:rPr>
                        <a:t>link de tu sitio web.</a:t>
                      </a:r>
                      <a:r>
                        <a:rPr lang="en-GB" sz="1600" u="none" cap="none" strike="noStrike">
                          <a:solidFill>
                            <a:schemeClr val="dk1"/>
                          </a:solidFill>
                          <a:latin typeface="Helvetica Neue"/>
                          <a:ea typeface="Helvetica Neue"/>
                          <a:cs typeface="Helvetica Neue"/>
                          <a:sym typeface="Helvetica Neue"/>
                        </a:rPr>
                        <a:t> </a:t>
                      </a:r>
                      <a:r>
                        <a:rPr lang="en-GB" sz="1600">
                          <a:solidFill>
                            <a:schemeClr val="dk1"/>
                          </a:solidFill>
                          <a:latin typeface="Helvetica Neue"/>
                          <a:ea typeface="Helvetica Neue"/>
                          <a:cs typeface="Helvetica Neue"/>
                          <a:sym typeface="Helvetica Neue"/>
                        </a:rPr>
                        <a:t>D</a:t>
                      </a:r>
                      <a:r>
                        <a:rPr lang="en-GB" sz="1600" u="none" cap="none" strike="noStrike">
                          <a:solidFill>
                            <a:schemeClr val="dk1"/>
                          </a:solidFill>
                          <a:latin typeface="Helvetica Neue"/>
                          <a:ea typeface="Helvetica Neue"/>
                          <a:cs typeface="Helvetica Neue"/>
                          <a:sym typeface="Helvetica Neue"/>
                        </a:rPr>
                        <a:t>ebe tener el nombre </a:t>
                      </a:r>
                      <a:r>
                        <a:rPr lang="en-GB" sz="1600" u="none" cap="none" strike="noStrike">
                          <a:solidFill>
                            <a:schemeClr val="dk1"/>
                          </a:solidFill>
                          <a:highlight>
                            <a:srgbClr val="A6FFCA"/>
                          </a:highlight>
                          <a:latin typeface="Helvetica Neue"/>
                          <a:ea typeface="Helvetica Neue"/>
                          <a:cs typeface="Helvetica Neue"/>
                          <a:sym typeface="Helvetica Neue"/>
                        </a:rPr>
                        <a:t>“Idea+Apellido”</a:t>
                      </a:r>
                      <a:r>
                        <a:rPr lang="en-GB" sz="1600" u="none" cap="none" strike="noStrike">
                          <a:solidFill>
                            <a:schemeClr val="dk1"/>
                          </a:solidFill>
                          <a:latin typeface="Helvetica Neue"/>
                          <a:ea typeface="Helvetica Neue"/>
                          <a:cs typeface="Helvetica Neue"/>
                          <a:sym typeface="Helvetica Neue"/>
                        </a:rPr>
                        <a:t>. </a:t>
                      </a:r>
                      <a:endParaRPr sz="16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a:ea typeface="Helvetica Neue"/>
                          <a:cs typeface="Helvetica Neue"/>
                          <a:sym typeface="Helvetica Neue"/>
                        </a:rPr>
                        <a:t>i</a:t>
                      </a:r>
                      <a:r>
                        <a:rPr lang="en-GB" sz="1600">
                          <a:latin typeface="Helvetica Neue"/>
                          <a:ea typeface="Helvetica Neue"/>
                          <a:cs typeface="Helvetica Neue"/>
                          <a:sym typeface="Helvetica Neue"/>
                        </a:rPr>
                        <a:t>ncluir sugerencias</a:t>
                      </a:r>
                      <a:r>
                        <a:rPr lang="en-GB" sz="1600">
                          <a:solidFill>
                            <a:schemeClr val="dk1"/>
                          </a:solidFill>
                          <a:latin typeface="Helvetica Neue"/>
                          <a:ea typeface="Helvetica Neue"/>
                          <a:cs typeface="Helvetica Neue"/>
                          <a:sym typeface="Helvetica Neue"/>
                        </a:rPr>
                        <a:t>.</a:t>
                      </a:r>
                      <a:endParaRPr sz="16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a:ea typeface="Helvetica Neue"/>
                          <a:cs typeface="Helvetica Neue"/>
                          <a:sym typeface="Helvetica Neue"/>
                        </a:rPr>
                        <a:t> </a:t>
                      </a:r>
                      <a:r>
                        <a:rPr lang="en-GB" sz="1700">
                          <a:solidFill>
                            <a:schemeClr val="dk1"/>
                          </a:solidFill>
                          <a:latin typeface="Helvetica Neue"/>
                          <a:ea typeface="Helvetica Neue"/>
                          <a:cs typeface="Helvetica Neue"/>
                          <a:sym typeface="Helvetica Neue"/>
                        </a:rPr>
                        <a:t>sube tu sitio completo a un hosting contratado, en uno gratuito como GitHub, o </a:t>
                      </a:r>
                      <a:r>
                        <a:rPr lang="en-GB" sz="1700" u="sng">
                          <a:solidFill>
                            <a:srgbClr val="0097A7"/>
                          </a:solidFill>
                          <a:latin typeface="Helvetica Neue"/>
                          <a:ea typeface="Helvetica Neue"/>
                          <a:cs typeface="Helvetica Neue"/>
                          <a:sym typeface="Helvetica Neue"/>
                          <a:hlinkClick r:id="rId3">
                            <a:extLst>
                              <a:ext uri="{A12FA001-AC4F-418D-AE19-62706E023703}">
                                <ahyp:hlinkClr val="tx"/>
                              </a:ext>
                            </a:extLst>
                          </a:hlinkClick>
                        </a:rPr>
                        <a:t>https://www.000webhost.com/</a:t>
                      </a:r>
                      <a:r>
                        <a:rPr lang="en-GB" sz="1700">
                          <a:solidFill>
                            <a:srgbClr val="0097A7"/>
                          </a:solidFill>
                          <a:latin typeface="Helvetica Neue"/>
                          <a:ea typeface="Helvetica Neue"/>
                          <a:cs typeface="Helvetica Neue"/>
                          <a:sym typeface="Helvetica Neue"/>
                        </a:rPr>
                        <a:t> </a:t>
                      </a:r>
                      <a:endParaRPr sz="1700" u="none" cap="none" strike="noStrike">
                        <a:solidFill>
                          <a:srgbClr val="0097A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r>
                        <a:rPr lang="en-GB" sz="1700">
                          <a:solidFill>
                            <a:schemeClr val="dk1"/>
                          </a:solidFill>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SzPts val="1700"/>
                        <a:buFont typeface="Helvetica Neue"/>
                        <a:buChar char="-"/>
                      </a:pPr>
                      <a:r>
                        <a:rPr lang="en-GB" sz="1700">
                          <a:solidFill>
                            <a:schemeClr val="dk1"/>
                          </a:solidFill>
                          <a:latin typeface="Helvetica Neue"/>
                          <a:ea typeface="Helvetica Neue"/>
                          <a:cs typeface="Helvetica Neue"/>
                          <a:sym typeface="Helvetica Neue"/>
                        </a:rPr>
                        <a:t>Entrega el link de tu sitio web.</a:t>
                      </a:r>
                      <a:endParaRPr sz="1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a:t>
                      </a:r>
                      <a:endParaRPr b="1" sz="1700" u="none" cap="none" strike="noStrike"/>
                    </a:p>
                    <a:p>
                      <a:pPr indent="0" lvl="0" marL="0" rtl="0" algn="l">
                        <a:spcBef>
                          <a:spcPts val="0"/>
                        </a:spcBef>
                        <a:spcAft>
                          <a:spcPts val="0"/>
                        </a:spcAft>
                        <a:buClr>
                          <a:schemeClr val="dk1"/>
                        </a:buClr>
                        <a:buSzPts val="1100"/>
                        <a:buFont typeface="Arial"/>
                        <a:buNone/>
                      </a:pPr>
                      <a:r>
                        <a:rPr lang="en-GB" sz="1700" u="sng">
                          <a:solidFill>
                            <a:srgbClr val="0097A7"/>
                          </a:solidFill>
                          <a:latin typeface="Helvetica Neue"/>
                          <a:ea typeface="Helvetica Neue"/>
                          <a:cs typeface="Helvetica Neue"/>
                          <a:sym typeface="Helvetica Neue"/>
                          <a:hlinkClick r:id="rId4">
                            <a:extLst>
                              <a:ext uri="{A12FA001-AC4F-418D-AE19-62706E023703}">
                                <ahyp:hlinkClr val="tx"/>
                              </a:ext>
                            </a:extLst>
                          </a:hlinkClick>
                        </a:rPr>
                        <a:t>Link al sitio</a:t>
                      </a:r>
                      <a:endParaRPr b="1" sz="2100">
                        <a:solidFill>
                          <a:srgbClr val="0097A7"/>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233" name="Google Shape;1233;p163"/>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1234" name="Google Shape;1234;p163"/>
          <p:cNvPicPr preferRelativeResize="0"/>
          <p:nvPr/>
        </p:nvPicPr>
        <p:blipFill>
          <a:blip r:embed="rId6">
            <a:alphaModFix/>
          </a:blip>
          <a:stretch>
            <a:fillRect/>
          </a:stretch>
        </p:blipFill>
        <p:spPr>
          <a:xfrm>
            <a:off x="7055175" y="1181775"/>
            <a:ext cx="1804700" cy="7071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spcBef>
                <a:spcPts val="0"/>
              </a:spcBef>
              <a:spcAft>
                <a:spcPts val="0"/>
              </a:spcAft>
              <a:buNone/>
            </a:pPr>
            <a:r>
              <a:t/>
            </a:r>
            <a:endParaRPr/>
          </a:p>
        </p:txBody>
      </p:sp>
      <p:sp>
        <p:nvSpPr>
          <p:cNvPr id="1240" name="Google Shape;1240;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a:ea typeface="Helvetica Neue"/>
                <a:cs typeface="Helvetica Neue"/>
                <a:sym typeface="Helvetica Neue"/>
              </a:rPr>
              <a:t>Hacer el desafío </a:t>
            </a:r>
            <a:r>
              <a:rPr b="1" i="1" lang="en-GB" sz="2000">
                <a:solidFill>
                  <a:schemeClr val="dk1"/>
                </a:solidFill>
                <a:latin typeface="Helvetica Neue"/>
                <a:ea typeface="Helvetica Neue"/>
                <a:cs typeface="Helvetica Neue"/>
                <a:sym typeface="Helvetica Neue"/>
              </a:rPr>
              <a:t>"Subida al Servidor"</a:t>
            </a:r>
            <a:r>
              <a:rPr lang="en-GB" sz="2000">
                <a:solidFill>
                  <a:schemeClr val="dk1"/>
                </a:solidFill>
                <a:latin typeface="Helvetica Neue"/>
                <a:ea typeface="Helvetica Neue"/>
                <a:cs typeface="Helvetica Neue"/>
                <a:sym typeface="Helvetica Neue"/>
              </a:rPr>
              <a:t> es importante, porque podrás realizar una práctica muy común al momento de cargar los proyectos de tus clientes. </a:t>
            </a:r>
            <a:endParaRPr sz="2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GB" sz="2000">
                <a:solidFill>
                  <a:schemeClr val="dk1"/>
                </a:solidFill>
                <a:latin typeface="Helvetica Neue"/>
                <a:ea typeface="Helvetica Neue"/>
                <a:cs typeface="Helvetica Neue"/>
                <a:sym typeface="Helvetica Neue"/>
              </a:rPr>
              <a:t>De esta manera, aprenderás a utilizar una herramienta de uso frecuente en el mundo del trabajo, y a la hora de la pre-entrega y posteriormente la entrega de tu proyecto final, tendrás otra alternativa (en lugar de GitHub pages) para cargar tu proyecto, y que tenga visibilidad en la web.</a:t>
            </a:r>
            <a:endParaRPr sz="20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sz="2000">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1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46" name="Google Shape;1246;p165"/>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CUARTA </a:t>
            </a:r>
            <a:r>
              <a:rPr b="0" i="1" lang="en-GB"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1247" name="Google Shape;1247;p165"/>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n-GB" sz="1800">
                <a:solidFill>
                  <a:schemeClr val="dk1"/>
                </a:solidFill>
                <a:latin typeface="Helvetica Neue"/>
                <a:ea typeface="Helvetica Neue"/>
                <a:cs typeface="Helvetica Neue"/>
                <a:sym typeface="Helvetica Neue"/>
              </a:rPr>
              <a:t>Deberás entregar </a:t>
            </a:r>
            <a:r>
              <a:rPr b="1" lang="en-GB" sz="1800">
                <a:solidFill>
                  <a:schemeClr val="dk1"/>
                </a:solidFill>
                <a:latin typeface="Helvetica Neue"/>
                <a:ea typeface="Helvetica Neue"/>
                <a:cs typeface="Helvetica Neue"/>
                <a:sym typeface="Helvetica Neue"/>
              </a:rPr>
              <a:t>la a</a:t>
            </a:r>
            <a:r>
              <a:rPr b="1" lang="en-GB" sz="1800">
                <a:solidFill>
                  <a:schemeClr val="dk1"/>
                </a:solidFill>
                <a:latin typeface="Helvetica Neue"/>
                <a:ea typeface="Helvetica Neue"/>
                <a:cs typeface="Helvetica Neue"/>
                <a:sym typeface="Helvetica Neue"/>
              </a:rPr>
              <a:t>plicación de SASS y subida al repositorio de GitHub</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a:ea typeface="Helvetica Neue"/>
                <a:cs typeface="Helvetica Neue"/>
                <a:sym typeface="Helvetica Neue"/>
              </a:rPr>
              <a:t> correspondientes a la cuarta entrega de tu proyecto final.</a:t>
            </a:r>
            <a:endParaRPr sz="1800">
              <a:latin typeface="Helvetica Neue"/>
              <a:ea typeface="Helvetica Neue"/>
              <a:cs typeface="Helvetica Neue"/>
              <a:sym typeface="Helvetica Neue"/>
            </a:endParaRPr>
          </a:p>
        </p:txBody>
      </p:sp>
      <p:pic>
        <p:nvPicPr>
          <p:cNvPr id="1248" name="Google Shape;1248;p165"/>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nvSpPr>
        <p:spPr>
          <a:xfrm>
            <a:off x="2201550" y="501650"/>
            <a:ext cx="4740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1200"/>
              </a:spcAft>
              <a:buClr>
                <a:schemeClr val="dk1"/>
              </a:buClr>
              <a:buSzPts val="1100"/>
              <a:buFont typeface="Arial"/>
              <a:buNone/>
            </a:pPr>
            <a:r>
              <a:rPr i="1" lang="en-GB" sz="4000">
                <a:solidFill>
                  <a:schemeClr val="dk1"/>
                </a:solidFill>
                <a:latin typeface="Anton"/>
                <a:ea typeface="Anton"/>
                <a:cs typeface="Anton"/>
                <a:sym typeface="Anton"/>
              </a:rPr>
              <a:t>SERVIDOR SOFTWARE</a:t>
            </a:r>
            <a:endParaRPr i="1" sz="4000">
              <a:solidFill>
                <a:schemeClr val="dk1"/>
              </a:solidFill>
              <a:latin typeface="Anton"/>
              <a:ea typeface="Anton"/>
              <a:cs typeface="Anton"/>
              <a:sym typeface="Anton"/>
            </a:endParaRPr>
          </a:p>
        </p:txBody>
      </p:sp>
      <p:pic>
        <p:nvPicPr>
          <p:cNvPr id="254" name="Google Shape;254;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5" name="Google Shape;255;p40"/>
          <p:cNvSpPr txBox="1"/>
          <p:nvPr/>
        </p:nvSpPr>
        <p:spPr>
          <a:xfrm>
            <a:off x="831900" y="1690150"/>
            <a:ext cx="7480200" cy="285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Es un programa que ofrece un servicio especial que otros programas, denominados clientes (“clients”), pueden usar a nivel local o a través de una red. El tipo de servicio depende del tipo de software del servidor.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La base de la comunicación es el modelo cliente-servidor, y en lo que concierne al intercambio de datos, entran en acción los protocolos de transmisión específicos del servicio.</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1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1254" name="Google Shape;1254;p166"/>
          <p:cNvGraphicFramePr/>
          <p:nvPr/>
        </p:nvGraphicFramePr>
        <p:xfrm>
          <a:off x="153250" y="30813"/>
          <a:ext cx="3000000" cy="3000000"/>
        </p:xfrm>
        <a:graphic>
          <a:graphicData uri="http://schemas.openxmlformats.org/drawingml/2006/table">
            <a:tbl>
              <a:tblPr>
                <a:noFill/>
                <a:tableStyleId>{B2E2DFB2-6B02-48AD-8296-58BAC6D1375B}</a:tableStyleId>
              </a:tblPr>
              <a:tblGrid>
                <a:gridCol w="2945825"/>
                <a:gridCol w="3822275"/>
                <a:gridCol w="2069375"/>
              </a:tblGrid>
              <a:tr h="572650">
                <a:tc gridSpan="3">
                  <a:txBody>
                    <a:bodyPr/>
                    <a:lstStyle/>
                    <a:p>
                      <a:pPr indent="0" lvl="0" marL="0" marR="0" rtl="0" algn="l">
                        <a:lnSpc>
                          <a:spcPct val="100000"/>
                        </a:lnSpc>
                        <a:spcBef>
                          <a:spcPts val="0"/>
                        </a:spcBef>
                        <a:spcAft>
                          <a:spcPts val="0"/>
                        </a:spcAft>
                        <a:buClr>
                          <a:srgbClr val="000000"/>
                        </a:buClr>
                        <a:buSzPts val="2200"/>
                        <a:buFont typeface="Arial"/>
                        <a:buNone/>
                      </a:pPr>
                      <a:r>
                        <a:rPr i="1" lang="en-GB" sz="2200">
                          <a:solidFill>
                            <a:schemeClr val="dk1"/>
                          </a:solidFill>
                          <a:latin typeface="Anton"/>
                          <a:ea typeface="Anton"/>
                          <a:cs typeface="Anton"/>
                          <a:sym typeface="Anton"/>
                        </a:rPr>
                        <a:t>CUARTA </a:t>
                      </a:r>
                      <a:r>
                        <a:rPr i="1" lang="en-GB"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678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Formato: </a:t>
                      </a:r>
                      <a:r>
                        <a:rPr lang="en-GB" sz="1300">
                          <a:solidFill>
                            <a:schemeClr val="dk1"/>
                          </a:solidFill>
                          <a:latin typeface="Helvetica Neue"/>
                          <a:ea typeface="Helvetica Neue"/>
                          <a:cs typeface="Helvetica Neue"/>
                          <a:sym typeface="Helvetica Neue"/>
                        </a:rPr>
                        <a:t>archivos .json en carpeta comprimida + link al repositorio en Github. </a:t>
                      </a:r>
                      <a:endParaRPr sz="13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n-GB" sz="1300">
                          <a:solidFill>
                            <a:schemeClr val="dk1"/>
                          </a:solidFill>
                          <a:latin typeface="Helvetica Neue"/>
                          <a:ea typeface="Helvetica Neue"/>
                          <a:cs typeface="Helvetica Neue"/>
                          <a:sym typeface="Helvetica Neue"/>
                        </a:rPr>
                        <a:t> Incluir apellido en el nombre del archivo (ej. </a:t>
                      </a:r>
                      <a:r>
                        <a:rPr lang="en-GB" sz="1300">
                          <a:solidFill>
                            <a:schemeClr val="dk1"/>
                          </a:solidFill>
                          <a:highlight>
                            <a:srgbClr val="A6FFCA"/>
                          </a:highlight>
                          <a:latin typeface="Helvetica Neue"/>
                          <a:ea typeface="Helvetica Neue"/>
                          <a:cs typeface="Helvetica Neue"/>
                          <a:sym typeface="Helvetica Neue"/>
                        </a:rPr>
                        <a:t>“Nombre Proyecto - Apellido”)</a:t>
                      </a:r>
                      <a:r>
                        <a:rPr lang="en-GB" sz="1300">
                          <a:solidFill>
                            <a:schemeClr val="dk1"/>
                          </a:solidFill>
                          <a:latin typeface="Helvetica Neue"/>
                          <a:ea typeface="Helvetica Neue"/>
                          <a:cs typeface="Helvetica Neue"/>
                          <a:sym typeface="Helvetica Neue"/>
                        </a:rPr>
                        <a:t>. </a:t>
                      </a:r>
                      <a:endParaRPr sz="13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Sugerencia: </a:t>
                      </a:r>
                      <a:r>
                        <a:rPr lang="en-GB" sz="1300" u="none" cap="none" strike="noStrike">
                          <a:solidFill>
                            <a:schemeClr val="dk1"/>
                          </a:solidFill>
                          <a:latin typeface="Helvetica Neue"/>
                          <a:ea typeface="Helvetica Neue"/>
                          <a:cs typeface="Helvetica Neue"/>
                          <a:sym typeface="Helvetica Neue"/>
                        </a:rPr>
                        <a:t>activar comentarios en el archivo.</a:t>
                      </a:r>
                      <a:endParaRPr sz="13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2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96850">
                <a:tc gridSpan="3">
                  <a:txBody>
                    <a:bodyPr/>
                    <a:lstStyle/>
                    <a:p>
                      <a:pPr indent="0" lvl="0" marL="0" marR="0" rtl="0" algn="l">
                        <a:lnSpc>
                          <a:spcPct val="100000"/>
                        </a:lnSpc>
                        <a:spcBef>
                          <a:spcPts val="0"/>
                        </a:spcBef>
                        <a:spcAft>
                          <a:spcPts val="0"/>
                        </a:spcAft>
                        <a:buClr>
                          <a:srgbClr val="000000"/>
                        </a:buClr>
                        <a:buSzPts val="1600"/>
                        <a:buFont typeface="Arial"/>
                        <a:buNone/>
                      </a:pPr>
                      <a:r>
                        <a:rPr b="1" lang="en-GB">
                          <a:solidFill>
                            <a:schemeClr val="dk1"/>
                          </a:solidFill>
                          <a:latin typeface="Helvetica Neue"/>
                          <a:ea typeface="Helvetica Neue"/>
                          <a:cs typeface="Helvetica Neue"/>
                          <a:sym typeface="Helvetica Neue"/>
                        </a:rPr>
                        <a:t>Estructura final de la web</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g</a:t>
                      </a:r>
                      <a:r>
                        <a:rPr b="1" lang="en-GB" u="none" cap="none" strike="noStrike">
                          <a:solidFill>
                            <a:schemeClr val="dk1"/>
                          </a:solidFill>
                          <a:latin typeface="Helvetica Neue"/>
                          <a:ea typeface="Helvetica Neue"/>
                          <a:cs typeface="Helvetica Neue"/>
                          <a:sym typeface="Helvetica Neue"/>
                        </a:rPr>
                        <a:t>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AutoNum type="arabicPeriod"/>
                      </a:pPr>
                      <a:r>
                        <a:rPr b="1" lang="en-GB">
                          <a:solidFill>
                            <a:schemeClr val="dk1"/>
                          </a:solidFill>
                          <a:latin typeface="Helvetica Neue"/>
                          <a:ea typeface="Helvetica Neue"/>
                          <a:cs typeface="Helvetica Neue"/>
                          <a:sym typeface="Helvetica Neue"/>
                        </a:rPr>
                        <a:t>Estructura prolija y limpia:</a:t>
                      </a:r>
                      <a:r>
                        <a:rPr lang="en-GB">
                          <a:solidFill>
                            <a:schemeClr val="dk1"/>
                          </a:solidFill>
                          <a:latin typeface="Helvetica Neue"/>
                          <a:ea typeface="Helvetica Neue"/>
                          <a:cs typeface="Helvetica Neue"/>
                          <a:sym typeface="Helvetica Neue"/>
                        </a:rPr>
                        <a:t> r</a:t>
                      </a:r>
                      <a:r>
                        <a:rPr lang="en-GB">
                          <a:solidFill>
                            <a:schemeClr val="dk1"/>
                          </a:solidFill>
                          <a:latin typeface="Helvetica Neue"/>
                          <a:ea typeface="Helvetica Neue"/>
                          <a:cs typeface="Helvetica Neue"/>
                          <a:sym typeface="Helvetica Neue"/>
                        </a:rPr>
                        <a:t>ealizar una estructura del HTML </a:t>
                      </a:r>
                      <a:r>
                        <a:rPr lang="en-GB">
                          <a:solidFill>
                            <a:schemeClr val="dk1"/>
                          </a:solidFill>
                          <a:latin typeface="Helvetica Neue"/>
                          <a:ea typeface="Helvetica Neue"/>
                          <a:cs typeface="Helvetica Neue"/>
                          <a:sym typeface="Helvetica Neue"/>
                        </a:rPr>
                        <a:t>con buena indentación, espacios prolijos, y comentarios siendo usados para comentar secciones y no para ocultar código.</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e</a:t>
                      </a:r>
                      <a:r>
                        <a:rPr b="1" lang="en-GB" u="none" cap="none" strike="noStrike">
                          <a:solidFill>
                            <a:schemeClr val="dk1"/>
                          </a:solidFill>
                          <a:latin typeface="Helvetica Neue"/>
                          <a:ea typeface="Helvetica Neue"/>
                          <a:cs typeface="Helvetica Neue"/>
                          <a:sym typeface="Helvetica Neue"/>
                        </a:rPr>
                        <a:t>specíficos: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AutoNum type="arabicPeriod"/>
                      </a:pPr>
                      <a:r>
                        <a:rPr b="1" lang="en-GB">
                          <a:solidFill>
                            <a:schemeClr val="dk1"/>
                          </a:solidFill>
                          <a:latin typeface="Helvetica Neue"/>
                          <a:ea typeface="Helvetica Neue"/>
                          <a:cs typeface="Helvetica Neue"/>
                          <a:sym typeface="Helvetica Neue"/>
                        </a:rPr>
                        <a:t>Maqueta de la web en base al framework elegido:</a:t>
                      </a:r>
                      <a:r>
                        <a:rPr lang="en-GB">
                          <a:solidFill>
                            <a:schemeClr val="dk1"/>
                          </a:solidFill>
                          <a:latin typeface="Helvetica Neue"/>
                          <a:ea typeface="Helvetica Neue"/>
                          <a:cs typeface="Helvetica Neue"/>
                          <a:sym typeface="Helvetica Neue"/>
                        </a:rPr>
                        <a:t> a</a:t>
                      </a:r>
                      <a:r>
                        <a:rPr lang="en-GB">
                          <a:solidFill>
                            <a:schemeClr val="dk1"/>
                          </a:solidFill>
                          <a:latin typeface="Helvetica Neue"/>
                          <a:ea typeface="Helvetica Neue"/>
                          <a:cs typeface="Helvetica Neue"/>
                          <a:sym typeface="Helvetica Neue"/>
                        </a:rPr>
                        <a:t>gregar elementos HTML </a:t>
                      </a:r>
                      <a:r>
                        <a:rPr lang="en-GB">
                          <a:solidFill>
                            <a:schemeClr val="dk1"/>
                          </a:solidFill>
                          <a:latin typeface="Helvetica Neue"/>
                          <a:ea typeface="Helvetica Neue"/>
                          <a:cs typeface="Helvetica Neue"/>
                          <a:sym typeface="Helvetica Neue"/>
                        </a:rPr>
                        <a:t>según necesidades de armar contenedores o elementos web determinados, a través del código del framework elegido y la documentación del mismo.</a:t>
                      </a:r>
                      <a:endParaRPr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Se debe entregar:</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Maquetado de la web: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Páginas: todas las páginas tienen el contenido estructurado y el estilo linkeado. También tiene que tener agregadas las diferentes librerías de Javascript y CSS pertinentes al framework.</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255" name="Google Shape;1255;p166"/>
          <p:cNvPicPr preferRelativeResize="0"/>
          <p:nvPr/>
        </p:nvPicPr>
        <p:blipFill rotWithShape="1">
          <a:blip r:embed="rId4">
            <a:alphaModFix/>
          </a:blip>
          <a:srcRect b="0" l="0" r="0" t="0"/>
          <a:stretch/>
        </p:blipFill>
        <p:spPr>
          <a:xfrm>
            <a:off x="7162875" y="867075"/>
            <a:ext cx="1634174" cy="639850"/>
          </a:xfrm>
          <a:prstGeom prst="rect">
            <a:avLst/>
          </a:prstGeom>
          <a:noFill/>
          <a:ln>
            <a:noFill/>
          </a:ln>
        </p:spPr>
      </p:pic>
      <p:sp>
        <p:nvSpPr>
          <p:cNvPr id="1256" name="Google Shape;1256;p166"/>
          <p:cNvSpPr/>
          <p:nvPr/>
        </p:nvSpPr>
        <p:spPr>
          <a:xfrm>
            <a:off x="8511150" y="7994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n-GB" sz="1100">
                <a:solidFill>
                  <a:srgbClr val="FFFFFF"/>
                </a:solidFill>
                <a:latin typeface="Helvetica Neue"/>
                <a:ea typeface="Helvetica Neue"/>
                <a:cs typeface="Helvetica Neue"/>
                <a:sym typeface="Helvetica Neue"/>
              </a:rPr>
              <a:t>4</a:t>
            </a:r>
            <a:endParaRPr b="1" i="0" sz="11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aphicFrame>
        <p:nvGraphicFramePr>
          <p:cNvPr id="1261" name="Google Shape;1261;p167"/>
          <p:cNvGraphicFramePr/>
          <p:nvPr/>
        </p:nvGraphicFramePr>
        <p:xfrm>
          <a:off x="154125" y="76200"/>
          <a:ext cx="3000000" cy="3000000"/>
        </p:xfrm>
        <a:graphic>
          <a:graphicData uri="http://schemas.openxmlformats.org/drawingml/2006/table">
            <a:tbl>
              <a:tblPr>
                <a:noFill/>
                <a:tableStyleId>{0FAE2B06-120B-4F03-8DB1-DD176C0EFDFB}</a:tableStyleId>
              </a:tblPr>
              <a:tblGrid>
                <a:gridCol w="2945825"/>
                <a:gridCol w="3822275"/>
                <a:gridCol w="2069375"/>
              </a:tblGrid>
              <a:tr h="6853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a:t>
                      </a:r>
                      <a:r>
                        <a:rPr i="1" lang="en-GB" sz="2200">
                          <a:solidFill>
                            <a:schemeClr val="dk1"/>
                          </a:solidFill>
                          <a:latin typeface="Anton"/>
                          <a:ea typeface="Anton"/>
                          <a:cs typeface="Anton"/>
                          <a:sym typeface="Anton"/>
                        </a:rPr>
                        <a:t>ENTREGA DEL PROYECTO FINAL</a:t>
                      </a:r>
                      <a:endParaRPr sz="16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a:ea typeface="Helvetica Neue"/>
                          <a:cs typeface="Helvetica Neue"/>
                          <a:sym typeface="Helvetica Neue"/>
                        </a:rPr>
                        <a:t> a</a:t>
                      </a:r>
                      <a:r>
                        <a:rPr lang="en-GB" sz="1600">
                          <a:solidFill>
                            <a:srgbClr val="434343"/>
                          </a:solidFill>
                          <a:latin typeface="Helvetica Neue"/>
                          <a:ea typeface="Helvetica Neue"/>
                          <a:cs typeface="Helvetica Neue"/>
                          <a:sym typeface="Helvetica Neue"/>
                        </a:rPr>
                        <a:t>rchivo CSS, Archivos SASS o SCSS (en Github).</a:t>
                      </a:r>
                      <a:endParaRPr sz="16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Crear archivos de SCSS o SASS para darle estilo a la web.</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Trasladar los estilos creados en CSS a SCSS, haciendo uso correcto del nesting, los mixins, las variables y los operadores de lenguaje Sass.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Formar un archivo de SCSS con una sintaxis correcta, dónde el código no tenga errores ya sea de CSS cómo de compilación.</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Utilizar SASS para personalizar el framework que estás usando.</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Estilo avanzado: el estilo del sitio web está por completo desde el SCSS, estructurando las paletas y valores más importantes del estilo.</a:t>
                      </a:r>
                      <a:endParaRPr sz="17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1262" name="Google Shape;1262;p167"/>
          <p:cNvGrpSpPr/>
          <p:nvPr/>
        </p:nvGrpSpPr>
        <p:grpSpPr>
          <a:xfrm>
            <a:off x="7238163" y="76212"/>
            <a:ext cx="1454415" cy="629697"/>
            <a:chOff x="7120275" y="764100"/>
            <a:chExt cx="1634174" cy="707525"/>
          </a:xfrm>
        </p:grpSpPr>
        <p:pic>
          <p:nvPicPr>
            <p:cNvPr id="1263" name="Google Shape;1263;p167"/>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1264" name="Google Shape;1264;p167"/>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1265" name="Google Shape;1265;p16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266" name="Google Shape;1266;p167"/>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graphicFrame>
        <p:nvGraphicFramePr>
          <p:cNvPr id="1271" name="Google Shape;1271;p168"/>
          <p:cNvGraphicFramePr/>
          <p:nvPr/>
        </p:nvGraphicFramePr>
        <p:xfrm>
          <a:off x="154125" y="76200"/>
          <a:ext cx="3000000" cy="3000000"/>
        </p:xfrm>
        <a:graphic>
          <a:graphicData uri="http://schemas.openxmlformats.org/drawingml/2006/table">
            <a:tbl>
              <a:tblPr>
                <a:noFill/>
                <a:tableStyleId>{0FAE2B06-120B-4F03-8DB1-DD176C0EFDFB}</a:tableStyleId>
              </a:tblPr>
              <a:tblGrid>
                <a:gridCol w="2945825"/>
                <a:gridCol w="3822275"/>
                <a:gridCol w="2069375"/>
              </a:tblGrid>
              <a:tr h="6800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a:ea typeface="Helvetica Neue"/>
                          <a:cs typeface="Helvetica Neue"/>
                          <a:sym typeface="Helvetica Neue"/>
                        </a:rPr>
                        <a:t> archivo </a:t>
                      </a:r>
                      <a:r>
                        <a:rPr lang="en-GB" sz="1600">
                          <a:solidFill>
                            <a:srgbClr val="434343"/>
                          </a:solidFill>
                          <a:latin typeface="Helvetica Neue"/>
                          <a:ea typeface="Helvetica Neue"/>
                          <a:cs typeface="Helvetica Neue"/>
                          <a:sym typeface="Helvetica Neue"/>
                        </a:rPr>
                        <a:t>package.json y package-lock.json (en carpeta comprimida).</a:t>
                      </a:r>
                      <a:endParaRPr sz="16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Inicializar npm en el proyecto y configurar el package con los datos pertinentes al mismo.</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Instalar y agregar las dependencias nodemon y node-sass al proyecto, además de los scripts necesarios para la compilación de archivos de SASS.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En caso de utilizar otro módulo de npm, agregarlo como dependencia al proyecto.</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Metadatos del proyecto: archivo package.json con información relevante del proyecto como el nombre y una mínima descripción.</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Scripts de npm: para poder generar los archivos de CSS que va a necesitar luego el sitio web.</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Dependencias del proyecto: además de nodemon y node-sass, que deben estar detalladas en el package.json como dependencias, también debe estar cualquier librería o módulo que agregues, como puede ser el caso de un framework CSS.</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1272" name="Google Shape;1272;p168"/>
          <p:cNvGrpSpPr/>
          <p:nvPr/>
        </p:nvGrpSpPr>
        <p:grpSpPr>
          <a:xfrm>
            <a:off x="7238163" y="76212"/>
            <a:ext cx="1454415" cy="629697"/>
            <a:chOff x="7120275" y="764100"/>
            <a:chExt cx="1634174" cy="707525"/>
          </a:xfrm>
        </p:grpSpPr>
        <p:pic>
          <p:nvPicPr>
            <p:cNvPr id="1273" name="Google Shape;1273;p168"/>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1274" name="Google Shape;1274;p168"/>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1275" name="Google Shape;1275;p16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276" name="Google Shape;1276;p168"/>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graphicFrame>
        <p:nvGraphicFramePr>
          <p:cNvPr id="1281" name="Google Shape;1281;p169"/>
          <p:cNvGraphicFramePr/>
          <p:nvPr/>
        </p:nvGraphicFramePr>
        <p:xfrm>
          <a:off x="154125" y="76200"/>
          <a:ext cx="3000000" cy="3000000"/>
        </p:xfrm>
        <a:graphic>
          <a:graphicData uri="http://schemas.openxmlformats.org/drawingml/2006/table">
            <a:tbl>
              <a:tblPr>
                <a:noFill/>
                <a:tableStyleId>{0FAE2B06-120B-4F03-8DB1-DD176C0EFDFB}</a:tableStyleId>
              </a:tblPr>
              <a:tblGrid>
                <a:gridCol w="2945825"/>
                <a:gridCol w="3822275"/>
                <a:gridCol w="2069375"/>
              </a:tblGrid>
              <a:tr h="6800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a:ea typeface="Helvetica Neue"/>
                          <a:cs typeface="Helvetica Neue"/>
                          <a:sym typeface="Helvetica Neue"/>
                        </a:rPr>
                        <a:t> l</a:t>
                      </a:r>
                      <a:r>
                        <a:rPr lang="en-GB" sz="1600">
                          <a:solidFill>
                            <a:srgbClr val="434343"/>
                          </a:solidFill>
                          <a:latin typeface="Helvetica Neue"/>
                          <a:ea typeface="Helvetica Neue"/>
                          <a:cs typeface="Helvetica Neue"/>
                          <a:sym typeface="Helvetica Neue"/>
                        </a:rPr>
                        <a:t>ink al repositorio en Github donde está hosteado el proyecto.</a:t>
                      </a:r>
                      <a:endParaRPr sz="1600">
                        <a:solidFill>
                          <a:srgbClr val="434343"/>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Utilizar git de forma correcta para versionar el proyecto.</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AutoNum type="arabicPeriod"/>
                      </a:pPr>
                      <a:r>
                        <a:rPr lang="en-GB" sz="1500">
                          <a:latin typeface="Helvetica Neue"/>
                          <a:ea typeface="Helvetica Neue"/>
                          <a:cs typeface="Helvetica Neue"/>
                          <a:sym typeface="Helvetica Neue"/>
                        </a:rPr>
                        <a:t>Hacer uso de Github para brindar acceso al proyecto versionado.</a:t>
                      </a:r>
                      <a:endParaRPr sz="1500">
                        <a:latin typeface="Helvetica Neue"/>
                        <a:ea typeface="Helvetica Neue"/>
                        <a:cs typeface="Helvetica Neue"/>
                        <a:sym typeface="Helvetica Neue"/>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Enviar al repositorio todos los archivos necesarios para visualizar correctamente la web.</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Utilizar .gitignore para evitar enviar archivos irrelevantes para la presentación como node_modules.</a:t>
                      </a:r>
                      <a:endParaRPr sz="1500">
                        <a:latin typeface="Helvetica Neue"/>
                        <a:ea typeface="Helvetica Neue"/>
                        <a:cs typeface="Helvetica Neue"/>
                        <a:sym typeface="Helvetica Neue"/>
                      </a:endParaRPr>
                    </a:p>
                    <a:p>
                      <a:pPr indent="-323850" lvl="0" marL="457200" rtl="0" algn="just">
                        <a:lnSpc>
                          <a:spcPct val="115000"/>
                        </a:lnSpc>
                        <a:spcBef>
                          <a:spcPts val="0"/>
                        </a:spcBef>
                        <a:spcAft>
                          <a:spcPts val="0"/>
                        </a:spcAft>
                        <a:buSzPts val="1500"/>
                        <a:buFont typeface="Helvetica Neue"/>
                        <a:buChar char="-"/>
                      </a:pPr>
                      <a:r>
                        <a:rPr lang="en-GB" sz="1500">
                          <a:latin typeface="Helvetica Neue"/>
                          <a:ea typeface="Helvetica Neue"/>
                          <a:cs typeface="Helvetica Neue"/>
                          <a:sym typeface="Helvetica Neue"/>
                        </a:rPr>
                        <a:t>En el repositorio se muestran los commit realizados para actualizar/versionar el código.</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1282" name="Google Shape;1282;p169"/>
          <p:cNvGrpSpPr/>
          <p:nvPr/>
        </p:nvGrpSpPr>
        <p:grpSpPr>
          <a:xfrm>
            <a:off x="7238163" y="76212"/>
            <a:ext cx="1454415" cy="629697"/>
            <a:chOff x="7120275" y="764100"/>
            <a:chExt cx="1634174" cy="707525"/>
          </a:xfrm>
        </p:grpSpPr>
        <p:pic>
          <p:nvPicPr>
            <p:cNvPr id="1283" name="Google Shape;1283;p169"/>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1284" name="Google Shape;1284;p169"/>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1285" name="Google Shape;1285;p16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286" name="Google Shape;1286;p169"/>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0" name="Shape 1290"/>
        <p:cNvGrpSpPr/>
        <p:nvPr/>
      </p:nvGrpSpPr>
      <p:grpSpPr>
        <a:xfrm>
          <a:off x="0" y="0"/>
          <a:ext cx="0" cy="0"/>
          <a:chOff x="0" y="0"/>
          <a:chExt cx="0" cy="0"/>
        </a:xfrm>
      </p:grpSpPr>
      <p:sp>
        <p:nvSpPr>
          <p:cNvPr id="1291" name="Google Shape;1291;p17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292" name="Google Shape;1292;p17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296" name="Shape 1296"/>
        <p:cNvGrpSpPr/>
        <p:nvPr/>
      </p:nvGrpSpPr>
      <p:grpSpPr>
        <a:xfrm>
          <a:off x="0" y="0"/>
          <a:ext cx="0" cy="0"/>
          <a:chOff x="0" y="0"/>
          <a:chExt cx="0" cy="0"/>
        </a:xfrm>
      </p:grpSpPr>
      <p:sp>
        <p:nvSpPr>
          <p:cNvPr id="1297" name="Google Shape;1297;p171"/>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298" name="Google Shape;1298;p171"/>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299" name="Google Shape;1299;p17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72"/>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Cliente FTP, SFTP</a:t>
            </a:r>
            <a:r>
              <a:rPr b="0" i="0" lang="en-GB" sz="1800" u="none" cap="none" strike="noStrike">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Cyberduck</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a:ea typeface="Helvetica Neue"/>
                <a:cs typeface="Helvetica Neue"/>
                <a:sym typeface="Helvetica Neue"/>
                <a:hlinkClick r:id="rId4">
                  <a:extLst>
                    <a:ext uri="{A12FA001-AC4F-418D-AE19-62706E023703}">
                      <ahyp:hlinkClr val="tx"/>
                    </a:ext>
                  </a:extLst>
                </a:hlinkClick>
              </a:rPr>
              <a:t>Cliente FTP, SFTP</a:t>
            </a:r>
            <a:r>
              <a:rPr b="1" i="1" lang="en-GB" sz="1800">
                <a:solidFill>
                  <a:schemeClr val="dk1"/>
                </a:solidFill>
                <a:latin typeface="Helvetica Neue"/>
                <a:ea typeface="Helvetica Neue"/>
                <a:cs typeface="Helvetica Neue"/>
                <a:sym typeface="Helvetica Neue"/>
              </a:rPr>
              <a:t> </a:t>
            </a:r>
            <a:r>
              <a:rPr i="1" lang="en-GB" sz="1800">
                <a:solidFill>
                  <a:schemeClr val="dk1"/>
                </a:solidFill>
                <a:latin typeface="Helvetica Neue"/>
                <a:ea typeface="Helvetica Neue"/>
                <a:cs typeface="Helvetica Neue"/>
                <a:sym typeface="Helvetica Neue"/>
              </a:rPr>
              <a:t>|</a:t>
            </a:r>
            <a:r>
              <a:rPr b="1" i="1" lang="en-GB" sz="1800">
                <a:solidFill>
                  <a:schemeClr val="dk1"/>
                </a:solidFill>
                <a:latin typeface="Helvetica Neue"/>
                <a:ea typeface="Helvetica Neue"/>
                <a:cs typeface="Helvetica Neue"/>
                <a:sym typeface="Helvetica Neue"/>
              </a:rPr>
              <a:t> WinSCP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a:ea typeface="Helvetica Neue"/>
                <a:cs typeface="Helvetica Neue"/>
                <a:sym typeface="Helvetica Neue"/>
                <a:hlinkClick r:id="rId5">
                  <a:extLst>
                    <a:ext uri="{A12FA001-AC4F-418D-AE19-62706E023703}">
                      <ahyp:hlinkClr val="tx"/>
                    </a:ext>
                  </a:extLst>
                </a:hlinkClick>
              </a:rPr>
              <a:t>Hosting para sitios web estáticos</a:t>
            </a:r>
            <a:r>
              <a:rPr b="0" i="0" lang="en-GB" sz="1800" u="none" cap="none" strike="noStrike">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Netlify</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a:ea typeface="Helvetica Neue"/>
                <a:cs typeface="Helvetica Neue"/>
                <a:sym typeface="Helvetica Neue"/>
                <a:hlinkClick r:id="rId6">
                  <a:extLst>
                    <a:ext uri="{A12FA001-AC4F-418D-AE19-62706E023703}">
                      <ahyp:hlinkClr val="tx"/>
                    </a:ext>
                  </a:extLst>
                </a:hlinkClick>
              </a:rPr>
              <a:t>Hosting para sitios web estáticos</a:t>
            </a:r>
            <a:r>
              <a:rPr b="1" i="1" lang="en-GB" sz="1800">
                <a:solidFill>
                  <a:schemeClr val="dk1"/>
                </a:solidFill>
                <a:latin typeface="Helvetica Neue"/>
                <a:ea typeface="Helvetica Neue"/>
                <a:cs typeface="Helvetica Neue"/>
                <a:sym typeface="Helvetica Neue"/>
              </a:rPr>
              <a:t> </a:t>
            </a:r>
            <a:r>
              <a:rPr lang="en-GB" sz="1800">
                <a:solidFill>
                  <a:schemeClr val="dk1"/>
                </a:solidFill>
                <a:latin typeface="Helvetica Neue"/>
                <a:ea typeface="Helvetica Neue"/>
                <a:cs typeface="Helvetica Neue"/>
                <a:sym typeface="Helvetica Neue"/>
              </a:rPr>
              <a:t>| </a:t>
            </a:r>
            <a:r>
              <a:rPr b="1" i="1" lang="en-GB" sz="1800">
                <a:solidFill>
                  <a:schemeClr val="dk1"/>
                </a:solidFill>
                <a:latin typeface="Helvetica Neue"/>
                <a:ea typeface="Helvetica Neue"/>
                <a:cs typeface="Helvetica Neue"/>
                <a:sym typeface="Helvetica Neue"/>
              </a:rPr>
              <a:t>Vercel</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305" name="Google Shape;1305;p172"/>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1306" name="Google Shape;1306;p172"/>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1307" name="Google Shape;1307;p172"/>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8" name="Google Shape;1308;p172"/>
          <p:cNvPicPr preferRelativeResize="0"/>
          <p:nvPr/>
        </p:nvPicPr>
        <p:blipFill rotWithShape="1">
          <a:blip r:embed="rId9">
            <a:alphaModFix/>
          </a:blip>
          <a:srcRect b="0" l="0" r="0" t="0"/>
          <a:stretch/>
        </p:blipFill>
        <p:spPr>
          <a:xfrm>
            <a:off x="1831534" y="1997140"/>
            <a:ext cx="545131" cy="545131"/>
          </a:xfrm>
          <a:prstGeom prst="rect">
            <a:avLst/>
          </a:prstGeom>
          <a:noFill/>
          <a:ln>
            <a:noFill/>
          </a:ln>
        </p:spPr>
      </p:pic>
      <p:sp>
        <p:nvSpPr>
          <p:cNvPr id="1309" name="Google Shape;1309;p172"/>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highlight>
                  <a:schemeClr val="lt1"/>
                </a:highlight>
                <a:latin typeface="Helvetica Neue"/>
                <a:ea typeface="Helvetica Neue"/>
                <a:cs typeface="Helvetica Neue"/>
                <a:sym typeface="Helvetica Neue"/>
              </a:rPr>
              <a:t>Disponible en nuestro repositorio.</a:t>
            </a:r>
            <a:endParaRPr b="0" i="0" sz="1400" u="none" cap="none" strike="noStrike">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3" name="Shape 1313"/>
        <p:cNvGrpSpPr/>
        <p:nvPr/>
      </p:nvGrpSpPr>
      <p:grpSpPr>
        <a:xfrm>
          <a:off x="0" y="0"/>
          <a:ext cx="0" cy="0"/>
          <a:chOff x="0" y="0"/>
          <a:chExt cx="0" cy="0"/>
        </a:xfrm>
      </p:grpSpPr>
      <p:sp>
        <p:nvSpPr>
          <p:cNvPr id="1314" name="Google Shape;1314;p17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315" name="Google Shape;1315;p17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a:ea typeface="Helvetica Neue"/>
                <a:cs typeface="Helvetica Neue"/>
                <a:sym typeface="Helvetica Neue"/>
              </a:rPr>
              <a:t>Resumen de lo visto en clase hoy: </a:t>
            </a:r>
            <a:endParaRPr b="0" i="0" sz="2200" u="none" cap="none" strike="noStrike">
              <a:solidFill>
                <a:srgbClr val="E0FF00"/>
              </a:solidFill>
              <a:latin typeface="Helvetica Neue"/>
              <a:ea typeface="Helvetica Neue"/>
              <a:cs typeface="Helvetica Neue"/>
              <a:sym typeface="Helvetica Neue"/>
            </a:endParaRPr>
          </a:p>
          <a:p>
            <a:pPr indent="-368300" lvl="0" marL="457200" marR="0" rtl="0" algn="ctr">
              <a:lnSpc>
                <a:spcPct val="115000"/>
              </a:lnSpc>
              <a:spcBef>
                <a:spcPts val="0"/>
              </a:spcBef>
              <a:spcAft>
                <a:spcPts val="0"/>
              </a:spcAft>
              <a:buClr>
                <a:srgbClr val="E0FF00"/>
              </a:buClr>
              <a:buSzPts val="2200"/>
              <a:buFont typeface="Helvetica Neue"/>
              <a:buChar char="-"/>
            </a:pPr>
            <a:r>
              <a:rPr lang="en-GB" sz="2200">
                <a:solidFill>
                  <a:srgbClr val="E0FF00"/>
                </a:solidFill>
                <a:latin typeface="Helvetica Neue"/>
                <a:ea typeface="Helvetica Neue"/>
                <a:cs typeface="Helvetica Neue"/>
                <a:sym typeface="Helvetica Neue"/>
              </a:rPr>
              <a:t>Configuración de un hosting y acceso al servidor. </a:t>
            </a:r>
            <a:endParaRPr b="0" i="0" sz="2200" u="none" cap="none" strike="noStrike">
              <a:solidFill>
                <a:srgbClr val="E0FF00"/>
              </a:solidFill>
              <a:latin typeface="Helvetica Neue"/>
              <a:ea typeface="Helvetica Neue"/>
              <a:cs typeface="Helvetica Neue"/>
              <a:sym typeface="Helvetica Neue"/>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sp>
        <p:nvSpPr>
          <p:cNvPr id="1320" name="Google Shape;1320;p17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321" name="Google Shape;1321;p17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1" name="Google Shape;261;p41"/>
          <p:cNvSpPr txBox="1"/>
          <p:nvPr/>
        </p:nvSpPr>
        <p:spPr>
          <a:xfrm>
            <a:off x="1011075" y="1854475"/>
            <a:ext cx="7206300" cy="248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La puesta a disposición de los servicios del servidor, a través de una red informática, se basa en el </a:t>
            </a:r>
            <a:r>
              <a:rPr lang="en-GB" sz="2000">
                <a:solidFill>
                  <a:schemeClr val="dk1"/>
                </a:solidFill>
                <a:highlight>
                  <a:srgbClr val="E0FF00"/>
                </a:highlight>
                <a:latin typeface="Helvetica Neue"/>
                <a:ea typeface="Helvetica Neue"/>
                <a:cs typeface="Helvetica Neue"/>
                <a:sym typeface="Helvetica Neue"/>
              </a:rPr>
              <a:t>modelo cliente-servidor</a:t>
            </a:r>
            <a:r>
              <a:rPr lang="en-GB" sz="2000">
                <a:solidFill>
                  <a:schemeClr val="dk1"/>
                </a:solidFill>
                <a:latin typeface="Helvetica Neue"/>
                <a:ea typeface="Helvetica Neue"/>
                <a:cs typeface="Helvetica Neue"/>
                <a:sym typeface="Helvetica Neue"/>
              </a:rPr>
              <a:t>.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Este concepto hace posible distribuir las tareas entre los diferentes ordenadores, y hacerlas accesibles para más de un usuario final de manera independiente.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Anton"/>
              <a:ea typeface="Anton"/>
              <a:cs typeface="Anton"/>
              <a:sym typeface="Anton"/>
            </a:endParaRPr>
          </a:p>
        </p:txBody>
      </p:sp>
      <p:sp>
        <p:nvSpPr>
          <p:cNvPr id="262" name="Google Shape;262;p41"/>
          <p:cNvSpPr txBox="1"/>
          <p:nvPr/>
        </p:nvSpPr>
        <p:spPr>
          <a:xfrm>
            <a:off x="643801" y="262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¿CÓMO FUNCIONA UN SERVIDOR?</a:t>
            </a:r>
            <a:endParaRPr i="1" sz="4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8" name="Google Shape;268;p42"/>
          <p:cNvPicPr preferRelativeResize="0"/>
          <p:nvPr/>
        </p:nvPicPr>
        <p:blipFill>
          <a:blip r:embed="rId4">
            <a:alphaModFix/>
          </a:blip>
          <a:stretch>
            <a:fillRect/>
          </a:stretch>
        </p:blipFill>
        <p:spPr>
          <a:xfrm>
            <a:off x="2620100" y="966788"/>
            <a:ext cx="3903800" cy="320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4" name="Google Shape;274;p43"/>
          <p:cNvSpPr txBox="1"/>
          <p:nvPr/>
        </p:nvSpPr>
        <p:spPr>
          <a:xfrm>
            <a:off x="748800" y="1659625"/>
            <a:ext cx="7623600" cy="30000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web.</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de archivos.</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de correo electrónico.</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de base de datos.</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de juegos.</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proxy.</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Servidor DNS.</a:t>
            </a:r>
            <a:endParaRPr sz="1800">
              <a:solidFill>
                <a:schemeClr val="dk1"/>
              </a:solidFill>
              <a:latin typeface="Helvetica Neue"/>
              <a:ea typeface="Helvetica Neue"/>
              <a:cs typeface="Helvetica Neue"/>
              <a:sym typeface="Helvetica Neue"/>
            </a:endParaRPr>
          </a:p>
        </p:txBody>
      </p:sp>
      <p:pic>
        <p:nvPicPr>
          <p:cNvPr id="275" name="Google Shape;275;p43"/>
          <p:cNvPicPr preferRelativeResize="0"/>
          <p:nvPr/>
        </p:nvPicPr>
        <p:blipFill>
          <a:blip r:embed="rId4">
            <a:alphaModFix/>
          </a:blip>
          <a:stretch>
            <a:fillRect/>
          </a:stretch>
        </p:blipFill>
        <p:spPr>
          <a:xfrm>
            <a:off x="4537104" y="1760379"/>
            <a:ext cx="3963800" cy="2090937"/>
          </a:xfrm>
          <a:prstGeom prst="rect">
            <a:avLst/>
          </a:prstGeom>
          <a:noFill/>
          <a:ln>
            <a:noFill/>
          </a:ln>
        </p:spPr>
      </p:pic>
      <p:sp>
        <p:nvSpPr>
          <p:cNvPr id="276" name="Google Shape;276;p43"/>
          <p:cNvSpPr txBox="1"/>
          <p:nvPr/>
        </p:nvSpPr>
        <p:spPr>
          <a:xfrm>
            <a:off x="643801" y="262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¿CÓMO FUNCIONA UN SERVIDOR?</a:t>
            </a:r>
            <a:endParaRPr i="1" sz="4000">
              <a:solidFill>
                <a:schemeClr val="dk1"/>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SEGURIDAD</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nvSpPr>
        <p:spPr>
          <a:xfrm>
            <a:off x="1022850" y="1583725"/>
            <a:ext cx="7098300" cy="27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a:ea typeface="Helvetica Neue"/>
                <a:cs typeface="Helvetica Neue"/>
                <a:sym typeface="Helvetica Neue"/>
              </a:rPr>
              <a:t>La seguridad de tu sitio web brinda protección a tus clientes, de ataques informáticos, o robos de datos personales e información de pago.</a:t>
            </a:r>
            <a:endParaRPr sz="1800">
              <a:latin typeface="Helvetica Neue"/>
              <a:ea typeface="Helvetica Neue"/>
              <a:cs typeface="Helvetica Neue"/>
              <a:sym typeface="Helvetica Neue"/>
            </a:endParaRPr>
          </a:p>
          <a:p>
            <a:pPr indent="0" lvl="0" marL="0" rtl="0" algn="ctr">
              <a:spcBef>
                <a:spcPts val="0"/>
              </a:spcBef>
              <a:spcAft>
                <a:spcPts val="0"/>
              </a:spcAft>
              <a:buNone/>
            </a:pPr>
            <a:r>
              <a:t/>
            </a:r>
            <a:endParaRPr sz="1800">
              <a:latin typeface="Helvetica Neue"/>
              <a:ea typeface="Helvetica Neue"/>
              <a:cs typeface="Helvetica Neue"/>
              <a:sym typeface="Helvetica Neue"/>
            </a:endParaRPr>
          </a:p>
          <a:p>
            <a:pPr indent="0" lvl="0" marL="0" rtl="0" algn="ctr">
              <a:spcBef>
                <a:spcPts val="0"/>
              </a:spcBef>
              <a:spcAft>
                <a:spcPts val="0"/>
              </a:spcAft>
              <a:buNone/>
            </a:pPr>
            <a:r>
              <a:rPr lang="en-GB" sz="1800">
                <a:solidFill>
                  <a:schemeClr val="dk1"/>
                </a:solidFill>
                <a:latin typeface="Helvetica Neue"/>
                <a:ea typeface="Helvetica Neue"/>
                <a:cs typeface="Helvetica Neue"/>
                <a:sym typeface="Helvetica Neue"/>
              </a:rPr>
              <a:t>El propósito de la seguridad web es prevenir ataques de esta (o de cualquier otra) clase. </a:t>
            </a:r>
            <a:endParaRPr sz="18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GB" sz="1800">
                <a:solidFill>
                  <a:schemeClr val="dk1"/>
                </a:solidFill>
                <a:latin typeface="Helvetica Neue"/>
                <a:ea typeface="Helvetica Neue"/>
                <a:cs typeface="Helvetica Neue"/>
                <a:sym typeface="Helvetica Neue"/>
              </a:rPr>
              <a:t>Más formalmente, </a:t>
            </a:r>
            <a:r>
              <a:rPr b="1" lang="en-GB" sz="1800">
                <a:solidFill>
                  <a:schemeClr val="dk1"/>
                </a:solidFill>
                <a:latin typeface="Helvetica Neue"/>
                <a:ea typeface="Helvetica Neue"/>
                <a:cs typeface="Helvetica Neue"/>
                <a:sym typeface="Helvetica Neue"/>
              </a:rPr>
              <a:t>la seguridad es la acción o práctica de proteger sitios web del acceso, uso, modificación, destrucción o interrupción no autorizados.</a:t>
            </a:r>
            <a:r>
              <a:rPr lang="en-GB" sz="1800">
                <a:solidFill>
                  <a:schemeClr val="dk1"/>
                </a:solidFill>
                <a:latin typeface="Helvetica Neue"/>
                <a:ea typeface="Helvetica Neue"/>
                <a:cs typeface="Helvetica Neue"/>
                <a:sym typeface="Helvetica Neue"/>
              </a:rPr>
              <a:t> </a:t>
            </a:r>
            <a:endParaRPr sz="1800">
              <a:latin typeface="Helvetica Neue"/>
              <a:ea typeface="Helvetica Neue"/>
              <a:cs typeface="Helvetica Neue"/>
              <a:sym typeface="Helvetica Neue"/>
            </a:endParaRPr>
          </a:p>
        </p:txBody>
      </p:sp>
      <p:pic>
        <p:nvPicPr>
          <p:cNvPr id="287" name="Google Shape;287;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8" name="Google Shape;288;p45"/>
          <p:cNvSpPr txBox="1"/>
          <p:nvPr/>
        </p:nvSpPr>
        <p:spPr>
          <a:xfrm>
            <a:off x="643800" y="474725"/>
            <a:ext cx="7856400" cy="5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SEGURIDAD PARA TU SITIO</a:t>
            </a:r>
            <a:endParaRPr i="1" sz="3600">
              <a:solidFill>
                <a:schemeClr val="dk1"/>
              </a:solidFill>
              <a:latin typeface="Anton"/>
              <a:ea typeface="Anton"/>
              <a:cs typeface="Anton"/>
              <a:sym typeface="Anton"/>
            </a:endParaRPr>
          </a:p>
          <a:p>
            <a:pPr indent="0" lvl="0" marL="0" rtl="0" algn="just">
              <a:lnSpc>
                <a:spcPct val="115000"/>
              </a:lnSpc>
              <a:spcBef>
                <a:spcPts val="30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600">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4" name="Google Shape;294;p46"/>
          <p:cNvSpPr txBox="1"/>
          <p:nvPr/>
        </p:nvSpPr>
        <p:spPr>
          <a:xfrm>
            <a:off x="4300625" y="1615525"/>
            <a:ext cx="4790400" cy="30654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140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Actualización de softwares, frameworks y plugins de tu página web.</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Código limpio.</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Servidores com pocos puertos abiertos.</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Contraseñas fuertes.</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Usar estándares de W3C.</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Uso de SSL.</a:t>
            </a:r>
            <a:endParaRPr sz="1800">
              <a:solidFill>
                <a:schemeClr val="dk1"/>
              </a:solidFill>
              <a:latin typeface="Didact Gothic"/>
              <a:ea typeface="Didact Gothic"/>
              <a:cs typeface="Didact Gothic"/>
              <a:sym typeface="Didact Gothic"/>
            </a:endParaRPr>
          </a:p>
          <a:p>
            <a:pPr indent="-342900" lvl="0" marL="457200" rtl="0" algn="l">
              <a:spcBef>
                <a:spcPts val="0"/>
              </a:spcBef>
              <a:spcAft>
                <a:spcPts val="0"/>
              </a:spcAft>
              <a:buClr>
                <a:srgbClr val="3CEFAB"/>
              </a:buClr>
              <a:buSzPts val="1800"/>
              <a:buFont typeface="Didact Gothic"/>
              <a:buChar char="●"/>
            </a:pPr>
            <a:r>
              <a:rPr lang="en-GB" sz="1800">
                <a:solidFill>
                  <a:schemeClr val="dk1"/>
                </a:solidFill>
                <a:latin typeface="Didact Gothic"/>
                <a:ea typeface="Didact Gothic"/>
                <a:cs typeface="Didact Gothic"/>
                <a:sym typeface="Didact Gothic"/>
              </a:rPr>
              <a:t>Ejecutar monitoreos de seguridad.</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p:txBody>
      </p:sp>
      <p:pic>
        <p:nvPicPr>
          <p:cNvPr id="295" name="Google Shape;295;p46"/>
          <p:cNvPicPr preferRelativeResize="0"/>
          <p:nvPr/>
        </p:nvPicPr>
        <p:blipFill>
          <a:blip r:embed="rId4">
            <a:alphaModFix/>
          </a:blip>
          <a:stretch>
            <a:fillRect/>
          </a:stretch>
        </p:blipFill>
        <p:spPr>
          <a:xfrm>
            <a:off x="576625" y="1521425"/>
            <a:ext cx="3567225" cy="2722982"/>
          </a:xfrm>
          <a:prstGeom prst="rect">
            <a:avLst/>
          </a:prstGeom>
          <a:noFill/>
          <a:ln>
            <a:noFill/>
          </a:ln>
        </p:spPr>
      </p:pic>
      <p:sp>
        <p:nvSpPr>
          <p:cNvPr id="296" name="Google Shape;296;p46"/>
          <p:cNvSpPr txBox="1"/>
          <p:nvPr/>
        </p:nvSpPr>
        <p:spPr>
          <a:xfrm>
            <a:off x="643800" y="474725"/>
            <a:ext cx="7856400" cy="5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SEGURIDAD PARA TU SITIO</a:t>
            </a:r>
            <a:endParaRPr i="1" sz="3600">
              <a:solidFill>
                <a:schemeClr val="dk1"/>
              </a:solidFill>
              <a:latin typeface="Anton"/>
              <a:ea typeface="Anton"/>
              <a:cs typeface="Anton"/>
              <a:sym typeface="Anton"/>
            </a:endParaRPr>
          </a:p>
          <a:p>
            <a:pPr indent="0" lvl="0" marL="0" rtl="0" algn="just">
              <a:lnSpc>
                <a:spcPct val="115000"/>
              </a:lnSpc>
              <a:spcBef>
                <a:spcPts val="30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600">
              <a:solidFill>
                <a:schemeClr val="dk1"/>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2" name="Google Shape;302;p47"/>
          <p:cNvSpPr txBox="1"/>
          <p:nvPr/>
        </p:nvSpPr>
        <p:spPr>
          <a:xfrm>
            <a:off x="643801" y="620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PROTEGER SITIOS WEB CON EL PROTOCOLO HTTPS</a:t>
            </a:r>
            <a:endParaRPr i="1" sz="2800">
              <a:solidFill>
                <a:schemeClr val="dk1"/>
              </a:solidFill>
              <a:latin typeface="Anton"/>
              <a:ea typeface="Anton"/>
              <a:cs typeface="Anton"/>
              <a:sym typeface="Anton"/>
            </a:endParaRPr>
          </a:p>
        </p:txBody>
      </p:sp>
      <p:sp>
        <p:nvSpPr>
          <p:cNvPr id="303" name="Google Shape;303;p47"/>
          <p:cNvSpPr txBox="1"/>
          <p:nvPr/>
        </p:nvSpPr>
        <p:spPr>
          <a:xfrm>
            <a:off x="555450" y="1275100"/>
            <a:ext cx="8199000" cy="34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600">
                <a:latin typeface="Helvetica Neue"/>
                <a:ea typeface="Helvetica Neue"/>
                <a:cs typeface="Helvetica Neue"/>
                <a:sym typeface="Helvetica Neue"/>
              </a:rPr>
              <a:t>HTTPS es un </a:t>
            </a:r>
            <a:r>
              <a:rPr b="1" lang="en-GB" sz="1600">
                <a:latin typeface="Helvetica Neue"/>
                <a:ea typeface="Helvetica Neue"/>
                <a:cs typeface="Helvetica Neue"/>
                <a:sym typeface="Helvetica Neue"/>
              </a:rPr>
              <a:t>protocolo de comunicación de Internet</a:t>
            </a:r>
            <a:r>
              <a:rPr lang="en-GB" sz="1600">
                <a:latin typeface="Helvetica Neue"/>
                <a:ea typeface="Helvetica Neue"/>
                <a:cs typeface="Helvetica Neue"/>
                <a:sym typeface="Helvetica Neue"/>
              </a:rPr>
              <a:t>, que protege la integridad y la confidencialidad de los datos de los usuarios entre sus ordenadores y el sitio web.</a:t>
            </a:r>
            <a:br>
              <a:rPr lang="en-GB" sz="1600">
                <a:latin typeface="Helvetica Neue"/>
                <a:ea typeface="Helvetica Neue"/>
                <a:cs typeface="Helvetica Neue"/>
                <a:sym typeface="Helvetica Neue"/>
              </a:rPr>
            </a:br>
            <a:r>
              <a:rPr lang="en-GB" sz="1600">
                <a:latin typeface="Helvetica Neue"/>
                <a:ea typeface="Helvetica Neue"/>
                <a:cs typeface="Helvetica Neue"/>
                <a:sym typeface="Helvetica Neue"/>
              </a:rPr>
              <a:t>A través del protocolo TLS, </a:t>
            </a:r>
            <a:r>
              <a:rPr i="1" lang="en-GB" sz="1600">
                <a:highlight>
                  <a:srgbClr val="FFFFFF"/>
                </a:highlight>
                <a:latin typeface="Helvetica Neue"/>
                <a:ea typeface="Helvetica Neue"/>
                <a:cs typeface="Helvetica Neue"/>
                <a:sym typeface="Helvetica Neue"/>
              </a:rPr>
              <a:t>Seguridad en la capa de transporte</a:t>
            </a:r>
            <a:r>
              <a:rPr lang="en-GB" sz="1600">
                <a:highlight>
                  <a:srgbClr val="FFFFFF"/>
                </a:highlight>
                <a:latin typeface="Helvetica Neue"/>
                <a:ea typeface="Helvetica Neue"/>
                <a:cs typeface="Helvetica Neue"/>
                <a:sym typeface="Helvetica Neue"/>
              </a:rPr>
              <a:t>, se brindan estas tres capas clave de seguridad:</a:t>
            </a:r>
            <a:endParaRPr sz="1600">
              <a:highlight>
                <a:srgbClr val="FFFFFF"/>
              </a:highlight>
              <a:latin typeface="Helvetica Neue"/>
              <a:ea typeface="Helvetica Neue"/>
              <a:cs typeface="Helvetica Neue"/>
              <a:sym typeface="Helvetica Neue"/>
            </a:endParaRPr>
          </a:p>
          <a:p>
            <a:pPr indent="-330200" lvl="0" marL="457200" rtl="0" algn="l">
              <a:lnSpc>
                <a:spcPct val="115000"/>
              </a:lnSpc>
              <a:spcBef>
                <a:spcPts val="900"/>
              </a:spcBef>
              <a:spcAft>
                <a:spcPts val="0"/>
              </a:spcAft>
              <a:buClr>
                <a:srgbClr val="000000"/>
              </a:buClr>
              <a:buSzPts val="1600"/>
              <a:buFont typeface="Didact Gothic"/>
              <a:buAutoNum type="arabicPeriod"/>
            </a:pPr>
            <a:r>
              <a:rPr b="1" lang="en-GB" sz="1600">
                <a:highlight>
                  <a:srgbClr val="FFFFFF"/>
                </a:highlight>
                <a:latin typeface="Helvetica Neue"/>
                <a:ea typeface="Helvetica Neue"/>
                <a:cs typeface="Helvetica Neue"/>
                <a:sym typeface="Helvetica Neue"/>
              </a:rPr>
              <a:t>Cifrado:</a:t>
            </a:r>
            <a:r>
              <a:rPr lang="en-GB" sz="1600">
                <a:highlight>
                  <a:srgbClr val="FFFFFF"/>
                </a:highlight>
                <a:latin typeface="Helvetica Neue"/>
                <a:ea typeface="Helvetica Neue"/>
                <a:cs typeface="Helvetica Neue"/>
                <a:sym typeface="Helvetica Neue"/>
              </a:rPr>
              <a:t> se cifran los datos intercambiados, para mantenerlos a salvo de miradas indiscretas.</a:t>
            </a:r>
            <a:endParaRPr sz="1600">
              <a:highlight>
                <a:srgbClr val="FFFFFF"/>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0000"/>
              </a:buClr>
              <a:buSzPts val="1600"/>
              <a:buFont typeface="Didact Gothic"/>
              <a:buAutoNum type="arabicPeriod"/>
            </a:pPr>
            <a:r>
              <a:rPr b="1" lang="en-GB" sz="1600">
                <a:highlight>
                  <a:srgbClr val="FFFFFF"/>
                </a:highlight>
                <a:latin typeface="Helvetica Neue"/>
                <a:ea typeface="Helvetica Neue"/>
                <a:cs typeface="Helvetica Neue"/>
                <a:sym typeface="Helvetica Neue"/>
              </a:rPr>
              <a:t>Integridad de los datos: </a:t>
            </a:r>
            <a:r>
              <a:rPr lang="en-GB" sz="1600">
                <a:highlight>
                  <a:srgbClr val="FFFFFF"/>
                </a:highlight>
                <a:latin typeface="Helvetica Neue"/>
                <a:ea typeface="Helvetica Neue"/>
                <a:cs typeface="Helvetica Neue"/>
                <a:sym typeface="Helvetica Neue"/>
              </a:rPr>
              <a:t>los datos no se pueden modificar ni dañar durante las transferencias, ni de forma intencionada ni de otros modos, sin que sea detectado.</a:t>
            </a:r>
            <a:endParaRPr sz="1600">
              <a:highlight>
                <a:srgbClr val="FFFFFF"/>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0000"/>
              </a:buClr>
              <a:buSzPts val="1600"/>
              <a:buFont typeface="Didact Gothic"/>
              <a:buAutoNum type="arabicPeriod"/>
            </a:pPr>
            <a:r>
              <a:rPr b="1" lang="en-GB" sz="1600">
                <a:highlight>
                  <a:srgbClr val="FFFFFF"/>
                </a:highlight>
                <a:latin typeface="Helvetica Neue"/>
                <a:ea typeface="Helvetica Neue"/>
                <a:cs typeface="Helvetica Neue"/>
                <a:sym typeface="Helvetica Neue"/>
              </a:rPr>
              <a:t>Autenticación: </a:t>
            </a:r>
            <a:r>
              <a:rPr lang="en-GB" sz="1600">
                <a:highlight>
                  <a:srgbClr val="FFFFFF"/>
                </a:highlight>
                <a:latin typeface="Helvetica Neue"/>
                <a:ea typeface="Helvetica Neue"/>
                <a:cs typeface="Helvetica Neue"/>
                <a:sym typeface="Helvetica Neue"/>
              </a:rPr>
              <a:t>demuestra que tus usuarios se comunican con el sitio web previsto. Proporciona protección frente a los </a:t>
            </a:r>
            <a:r>
              <a:rPr lang="en-GB" sz="1600">
                <a:highlight>
                  <a:srgbClr val="FFFFFF"/>
                </a:highlight>
                <a:uFill>
                  <a:noFill/>
                </a:uFill>
                <a:latin typeface="Helvetica Neue"/>
                <a:ea typeface="Helvetica Neue"/>
                <a:cs typeface="Helvetica Neue"/>
                <a:sym typeface="Helvetica Neue"/>
                <a:hlinkClick r:id="rId4"/>
              </a:rPr>
              <a:t>ataques "man-in-the-middle"</a:t>
            </a:r>
            <a:r>
              <a:rPr lang="en-GB" sz="1600">
                <a:highlight>
                  <a:srgbClr val="FFFFFF"/>
                </a:highlight>
                <a:latin typeface="Helvetica Neue"/>
                <a:ea typeface="Helvetica Neue"/>
                <a:cs typeface="Helvetica Neue"/>
                <a:sym typeface="Helvetica Neue"/>
              </a:rPr>
              <a:t> y contribuye a la confianza de los usuarios, lo que se traduce en otros beneficios empresariales.</a:t>
            </a:r>
            <a:endParaRPr sz="1600">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9" name="Google Shape;309;p48"/>
          <p:cNvSpPr txBox="1"/>
          <p:nvPr/>
        </p:nvSpPr>
        <p:spPr>
          <a:xfrm>
            <a:off x="643801" y="6530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UTILIZAR CERTIFICADOS DE SEGURIDAD POTENTES</a:t>
            </a:r>
            <a:endParaRPr i="1" sz="2800">
              <a:solidFill>
                <a:schemeClr val="dk1"/>
              </a:solidFill>
              <a:latin typeface="Anton"/>
              <a:ea typeface="Anton"/>
              <a:cs typeface="Anton"/>
              <a:sym typeface="Anton"/>
            </a:endParaRPr>
          </a:p>
        </p:txBody>
      </p:sp>
      <p:sp>
        <p:nvSpPr>
          <p:cNvPr id="310" name="Google Shape;310;p48"/>
          <p:cNvSpPr txBox="1"/>
          <p:nvPr/>
        </p:nvSpPr>
        <p:spPr>
          <a:xfrm>
            <a:off x="598025" y="1514350"/>
            <a:ext cx="81990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latin typeface="Helvetica Neue"/>
                <a:ea typeface="Helvetica Neue"/>
                <a:cs typeface="Helvetica Neue"/>
                <a:sym typeface="Helvetica Neue"/>
              </a:rPr>
              <a:t>Para poder habilitar el protocolo HTTPS en tu sitio web, </a:t>
            </a:r>
            <a:r>
              <a:rPr b="1" lang="en-GB" sz="1800">
                <a:latin typeface="Helvetica Neue"/>
                <a:ea typeface="Helvetica Neue"/>
                <a:cs typeface="Helvetica Neue"/>
                <a:sym typeface="Helvetica Neue"/>
              </a:rPr>
              <a:t>debes obtener un certificado de seguridad</a:t>
            </a:r>
            <a:r>
              <a:rPr lang="en-GB" sz="1800">
                <a:latin typeface="Helvetica Neue"/>
                <a:ea typeface="Helvetica Neue"/>
                <a:cs typeface="Helvetica Neue"/>
                <a:sym typeface="Helvetica Neue"/>
              </a:rPr>
              <a:t>. </a:t>
            </a:r>
            <a:r>
              <a:rPr lang="en-GB" sz="1800">
                <a:highlight>
                  <a:srgbClr val="FFFFFF"/>
                </a:highlight>
                <a:latin typeface="Helvetica Neue"/>
                <a:ea typeface="Helvetica Neue"/>
                <a:cs typeface="Helvetica Neue"/>
                <a:sym typeface="Helvetica Neue"/>
              </a:rPr>
              <a:t>Este es emitido por una </a:t>
            </a:r>
            <a:r>
              <a:rPr lang="en-GB" sz="1800">
                <a:highlight>
                  <a:srgbClr val="FFFFFF"/>
                </a:highlight>
                <a:uFill>
                  <a:noFill/>
                </a:uFill>
                <a:latin typeface="Helvetica Neue"/>
                <a:ea typeface="Helvetica Neue"/>
                <a:cs typeface="Helvetica Neue"/>
                <a:sym typeface="Helvetica Neue"/>
                <a:hlinkClick r:id="rId4"/>
              </a:rPr>
              <a:t>autoridad de certificación</a:t>
            </a:r>
            <a:r>
              <a:rPr lang="en-GB" sz="1800">
                <a:highlight>
                  <a:srgbClr val="FFFFFF"/>
                </a:highlight>
                <a:latin typeface="Helvetica Neue"/>
                <a:ea typeface="Helvetica Neue"/>
                <a:cs typeface="Helvetica Neue"/>
                <a:sym typeface="Helvetica Neue"/>
              </a:rPr>
              <a:t> (CA), que toma las medidas necesarias para verificar que tu dirección web pertenezca realmente a tu organización. </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None/>
            </a:pPr>
            <a:r>
              <a:rPr lang="en-GB" sz="1800">
                <a:highlight>
                  <a:srgbClr val="FFFFFF"/>
                </a:highlight>
                <a:latin typeface="Helvetica Neue"/>
                <a:ea typeface="Helvetica Neue"/>
                <a:cs typeface="Helvetica Neue"/>
                <a:sym typeface="Helvetica Neue"/>
              </a:rPr>
              <a:t>De este modo, se protege a tus usuarios de cualquier ataque "man-in-the-middle". Al configurar el certificado, asegúrate de obtener un nivel de seguridad alto escogiendo una clave de 2048 bits. </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None/>
            </a:pPr>
            <a:r>
              <a:rPr lang="en-GB" sz="1800">
                <a:highlight>
                  <a:srgbClr val="E0FF00"/>
                </a:highlight>
                <a:latin typeface="Helvetica Neue"/>
                <a:ea typeface="Helvetica Neue"/>
                <a:cs typeface="Helvetica Neue"/>
                <a:sym typeface="Helvetica Neue"/>
              </a:rPr>
              <a:t>Pregunta a tu hosting si ofrecen HTTPS.</a:t>
            </a:r>
            <a:endParaRPr sz="1800">
              <a:highlight>
                <a:srgbClr val="E0FF00"/>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BUENAS PRÁCTICAS</a:t>
            </a:r>
            <a:endParaRPr i="1" sz="3600">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OPTIMIZANDO IMÁGENES </a:t>
            </a:r>
            <a:endParaRPr i="1" sz="3600">
              <a:solidFill>
                <a:srgbClr val="E0FF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1" name="Google Shape;321;p50"/>
          <p:cNvSpPr txBox="1"/>
          <p:nvPr/>
        </p:nvSpPr>
        <p:spPr>
          <a:xfrm>
            <a:off x="643801" y="520175"/>
            <a:ext cx="78564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chemeClr val="dk1"/>
                </a:solidFill>
                <a:latin typeface="Anton"/>
                <a:ea typeface="Anton"/>
                <a:cs typeface="Anton"/>
                <a:sym typeface="Anton"/>
              </a:rPr>
              <a:t>TAMAÑO DE ELEMENTOS</a:t>
            </a:r>
            <a:endParaRPr sz="36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600">
              <a:solidFill>
                <a:schemeClr val="dk1"/>
              </a:solidFill>
              <a:latin typeface="Anton"/>
              <a:ea typeface="Anton"/>
              <a:cs typeface="Anton"/>
              <a:sym typeface="Anton"/>
            </a:endParaRPr>
          </a:p>
        </p:txBody>
      </p:sp>
      <p:pic>
        <p:nvPicPr>
          <p:cNvPr id="322" name="Google Shape;322;p50"/>
          <p:cNvPicPr preferRelativeResize="0"/>
          <p:nvPr/>
        </p:nvPicPr>
        <p:blipFill>
          <a:blip r:embed="rId4">
            <a:alphaModFix/>
          </a:blip>
          <a:stretch>
            <a:fillRect/>
          </a:stretch>
        </p:blipFill>
        <p:spPr>
          <a:xfrm>
            <a:off x="1513422" y="1251000"/>
            <a:ext cx="3965135" cy="3658024"/>
          </a:xfrm>
          <a:prstGeom prst="rect">
            <a:avLst/>
          </a:prstGeom>
          <a:noFill/>
          <a:ln>
            <a:noFill/>
          </a:ln>
        </p:spPr>
      </p:pic>
      <p:sp>
        <p:nvSpPr>
          <p:cNvPr id="323" name="Google Shape;323;p50"/>
          <p:cNvSpPr txBox="1"/>
          <p:nvPr/>
        </p:nvSpPr>
        <p:spPr>
          <a:xfrm>
            <a:off x="5974650" y="2030700"/>
            <a:ext cx="2856000" cy="18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a:ea typeface="Helvetica Neue"/>
                <a:cs typeface="Helvetica Neue"/>
                <a:sym typeface="Helvetica Neue"/>
              </a:rPr>
              <a:t>Como se observa en el gráfico, las imágenes y los videos ocupan la mayor parte del espacio de la web, lo que afecta el rendimiento.</a:t>
            </a:r>
            <a:endParaRPr sz="18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9" name="Google Shape;329;p51"/>
          <p:cNvSpPr txBox="1"/>
          <p:nvPr/>
        </p:nvSpPr>
        <p:spPr>
          <a:xfrm>
            <a:off x="622200" y="1780200"/>
            <a:ext cx="7899600" cy="24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a:ea typeface="Helvetica Neue"/>
                <a:cs typeface="Helvetica Neue"/>
                <a:sym typeface="Helvetica Neue"/>
              </a:rPr>
              <a:t>El objetivo principal de formatear tus imágenes es </a:t>
            </a:r>
            <a:r>
              <a:rPr b="1" lang="en-GB" sz="2000">
                <a:solidFill>
                  <a:schemeClr val="dk1"/>
                </a:solidFill>
                <a:latin typeface="Helvetica Neue"/>
                <a:ea typeface="Helvetica Neue"/>
                <a:cs typeface="Helvetica Neue"/>
                <a:sym typeface="Helvetica Neue"/>
              </a:rPr>
              <a:t>encontrar el equilibrio entre el tamaño de archivo menor y una calidad aceptable.</a:t>
            </a:r>
            <a:r>
              <a:rPr lang="en-GB" sz="2000">
                <a:solidFill>
                  <a:schemeClr val="dk1"/>
                </a:solidFill>
                <a:latin typeface="Helvetica Neue"/>
                <a:ea typeface="Helvetica Neue"/>
                <a:cs typeface="Helvetica Neue"/>
                <a:sym typeface="Helvetica Neue"/>
              </a:rPr>
              <a:t> </a:t>
            </a:r>
            <a:endParaRPr sz="2000">
              <a:solidFill>
                <a:schemeClr val="dk1"/>
              </a:solidFill>
              <a:latin typeface="Helvetica Neue"/>
              <a:ea typeface="Helvetica Neue"/>
              <a:cs typeface="Helvetica Neue"/>
              <a:sym typeface="Helvetica Neue"/>
            </a:endParaRPr>
          </a:p>
          <a:p>
            <a:pPr indent="0" lvl="0" marL="0" rtl="0" algn="ctr">
              <a:spcBef>
                <a:spcPts val="2200"/>
              </a:spcBef>
              <a:spcAft>
                <a:spcPts val="0"/>
              </a:spcAft>
              <a:buNone/>
            </a:pPr>
            <a:r>
              <a:rPr lang="en-GB" sz="2000">
                <a:solidFill>
                  <a:schemeClr val="dk1"/>
                </a:solidFill>
                <a:latin typeface="Helvetica Neue"/>
                <a:ea typeface="Helvetica Neue"/>
                <a:cs typeface="Helvetica Neue"/>
                <a:sym typeface="Helvetica Neue"/>
              </a:rPr>
              <a:t>Hay más de una manera de realizar casi todas estas optimizaciones. Una de las formas más populares es simplemente comprimirlas antes de cargarlas. Normalmente, esto se puede hacer mediante una herramienta como </a:t>
            </a:r>
            <a:r>
              <a:rPr b="1" lang="en-GB" sz="2000">
                <a:solidFill>
                  <a:schemeClr val="dk1"/>
                </a:solidFill>
                <a:latin typeface="Helvetica Neue"/>
                <a:ea typeface="Helvetica Neue"/>
                <a:cs typeface="Helvetica Neue"/>
                <a:sym typeface="Helvetica Neue"/>
              </a:rPr>
              <a:t>Adobe Photoshop o Affinity Photo</a:t>
            </a:r>
            <a:r>
              <a:rPr lang="en-GB"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2200"/>
              </a:spcBef>
              <a:spcAft>
                <a:spcPts val="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p:txBody>
      </p:sp>
      <p:sp>
        <p:nvSpPr>
          <p:cNvPr id="330" name="Google Shape;330;p51"/>
          <p:cNvSpPr txBox="1"/>
          <p:nvPr/>
        </p:nvSpPr>
        <p:spPr>
          <a:xfrm>
            <a:off x="1033500" y="353225"/>
            <a:ext cx="7077000" cy="18459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¿CÓMO OPTIMIZAR IMÁGENES PARA LA WEB Y MEJORAR EL RENDIMIENTO DE MI SITIO?</a:t>
            </a:r>
            <a:endParaRPr i="1" sz="3000">
              <a:solidFill>
                <a:schemeClr val="dk1"/>
              </a:solidFill>
              <a:latin typeface="Anton"/>
              <a:ea typeface="Anton"/>
              <a:cs typeface="Anton"/>
              <a:sym typeface="Anton"/>
            </a:endParaRPr>
          </a:p>
          <a:p>
            <a:pPr indent="0" lvl="0" marL="0" rtl="0" algn="ctr">
              <a:lnSpc>
                <a:spcPct val="115000"/>
              </a:lnSpc>
              <a:spcBef>
                <a:spcPts val="220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3000">
              <a:solidFill>
                <a:schemeClr val="dk1"/>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p:nvPr/>
        </p:nvSpPr>
        <p:spPr>
          <a:xfrm>
            <a:off x="2642513" y="1565988"/>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36" name="Google Shape;336;p52"/>
          <p:cNvSpPr/>
          <p:nvPr/>
        </p:nvSpPr>
        <p:spPr>
          <a:xfrm>
            <a:off x="5265245" y="1565988"/>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37" name="Google Shape;337;p52"/>
          <p:cNvSpPr txBox="1"/>
          <p:nvPr/>
        </p:nvSpPr>
        <p:spPr>
          <a:xfrm>
            <a:off x="1311600" y="3420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ASPECTOS A CONSIDERAR</a:t>
            </a:r>
            <a:endParaRPr i="1" sz="4000">
              <a:latin typeface="Anton"/>
              <a:ea typeface="Anton"/>
              <a:cs typeface="Anton"/>
              <a:sym typeface="Anton"/>
            </a:endParaRPr>
          </a:p>
        </p:txBody>
      </p:sp>
      <p:sp>
        <p:nvSpPr>
          <p:cNvPr id="338" name="Google Shape;338;p52"/>
          <p:cNvSpPr txBox="1"/>
          <p:nvPr/>
        </p:nvSpPr>
        <p:spPr>
          <a:xfrm>
            <a:off x="2181225" y="2539538"/>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Formato de archivo</a:t>
            </a:r>
            <a:endParaRPr b="1" sz="1800">
              <a:latin typeface="Helvetica Neue"/>
              <a:ea typeface="Helvetica Neue"/>
              <a:cs typeface="Helvetica Neue"/>
              <a:sym typeface="Helvetica Neue"/>
            </a:endParaRPr>
          </a:p>
        </p:txBody>
      </p:sp>
      <p:sp>
        <p:nvSpPr>
          <p:cNvPr id="339" name="Google Shape;339;p52"/>
          <p:cNvSpPr txBox="1"/>
          <p:nvPr/>
        </p:nvSpPr>
        <p:spPr>
          <a:xfrm>
            <a:off x="4714263" y="2521163"/>
            <a:ext cx="22485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Tipo de compresión</a:t>
            </a:r>
            <a:endParaRPr b="1" sz="1800">
              <a:latin typeface="Helvetica Neue"/>
              <a:ea typeface="Helvetica Neue"/>
              <a:cs typeface="Helvetica Neue"/>
              <a:sym typeface="Helvetica Neue"/>
            </a:endParaRPr>
          </a:p>
        </p:txBody>
      </p:sp>
      <p:sp>
        <p:nvSpPr>
          <p:cNvPr id="340" name="Google Shape;340;p52"/>
          <p:cNvSpPr txBox="1"/>
          <p:nvPr/>
        </p:nvSpPr>
        <p:spPr>
          <a:xfrm>
            <a:off x="2947297" y="1687995"/>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341" name="Google Shape;341;p52"/>
          <p:cNvSpPr txBox="1"/>
          <p:nvPr/>
        </p:nvSpPr>
        <p:spPr>
          <a:xfrm>
            <a:off x="5656075" y="2060345"/>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42" name="Google Shape;342;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3" name="Google Shape;343;p52"/>
          <p:cNvSpPr txBox="1"/>
          <p:nvPr/>
        </p:nvSpPr>
        <p:spPr>
          <a:xfrm>
            <a:off x="790200" y="3628650"/>
            <a:ext cx="756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200"/>
              </a:spcAft>
              <a:buClr>
                <a:schemeClr val="dk1"/>
              </a:buClr>
              <a:buSzPts val="1100"/>
              <a:buFont typeface="Arial"/>
              <a:buNone/>
            </a:pPr>
            <a:r>
              <a:rPr lang="en-GB" sz="1800">
                <a:solidFill>
                  <a:schemeClr val="dk1"/>
                </a:solidFill>
                <a:latin typeface="Helvetica Neue"/>
                <a:ea typeface="Helvetica Neue"/>
                <a:cs typeface="Helvetica Neue"/>
                <a:sym typeface="Helvetica Neue"/>
              </a:rPr>
              <a:t> Elegir la combinación adecuada puede reducir el tamaño de la imagen. Tendrás que experimentar con cada imagen o formato de archivo para ver cuál funciona mejor.</a:t>
            </a:r>
            <a:endParaRPr sz="1800">
              <a:latin typeface="Helvetica Neue"/>
              <a:ea typeface="Helvetica Neue"/>
              <a:cs typeface="Helvetica Neue"/>
              <a:sym typeface="Helvetica Neue"/>
            </a:endParaRPr>
          </a:p>
        </p:txBody>
      </p:sp>
      <p:pic>
        <p:nvPicPr>
          <p:cNvPr id="344" name="Google Shape;344;p52"/>
          <p:cNvPicPr preferRelativeResize="0"/>
          <p:nvPr/>
        </p:nvPicPr>
        <p:blipFill>
          <a:blip r:embed="rId4">
            <a:alphaModFix/>
          </a:blip>
          <a:stretch>
            <a:fillRect/>
          </a:stretch>
        </p:blipFill>
        <p:spPr>
          <a:xfrm>
            <a:off x="5467314" y="1768050"/>
            <a:ext cx="770075" cy="770075"/>
          </a:xfrm>
          <a:prstGeom prst="rect">
            <a:avLst/>
          </a:prstGeom>
          <a:noFill/>
          <a:ln>
            <a:noFill/>
          </a:ln>
        </p:spPr>
      </p:pic>
      <p:pic>
        <p:nvPicPr>
          <p:cNvPr id="345" name="Google Shape;345;p52"/>
          <p:cNvPicPr preferRelativeResize="0"/>
          <p:nvPr/>
        </p:nvPicPr>
        <p:blipFill>
          <a:blip r:embed="rId5">
            <a:alphaModFix/>
          </a:blip>
          <a:stretch>
            <a:fillRect/>
          </a:stretch>
        </p:blipFill>
        <p:spPr>
          <a:xfrm>
            <a:off x="2947301" y="1801938"/>
            <a:ext cx="702299" cy="702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1" name="Google Shape;351;p53"/>
          <p:cNvSpPr txBox="1"/>
          <p:nvPr/>
        </p:nvSpPr>
        <p:spPr>
          <a:xfrm>
            <a:off x="643801" y="37622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2200"/>
              </a:spcAft>
              <a:buClr>
                <a:schemeClr val="dk1"/>
              </a:buClr>
              <a:buSzPts val="1100"/>
              <a:buFont typeface="Arial"/>
              <a:buNone/>
            </a:pPr>
            <a:r>
              <a:rPr i="1" lang="en-GB" sz="4000">
                <a:solidFill>
                  <a:schemeClr val="dk1"/>
                </a:solidFill>
                <a:latin typeface="Anton"/>
                <a:ea typeface="Anton"/>
                <a:cs typeface="Anton"/>
                <a:sym typeface="Anton"/>
              </a:rPr>
              <a:t>ELEGÍ EL FORMATO DE ARCHIVO CORRECTO</a:t>
            </a:r>
            <a:endParaRPr i="1" sz="4000">
              <a:solidFill>
                <a:schemeClr val="dk1"/>
              </a:solidFill>
              <a:latin typeface="Anton"/>
              <a:ea typeface="Anton"/>
              <a:cs typeface="Anton"/>
              <a:sym typeface="Anton"/>
            </a:endParaRPr>
          </a:p>
        </p:txBody>
      </p:sp>
      <p:pic>
        <p:nvPicPr>
          <p:cNvPr id="352" name="Google Shape;352;p53"/>
          <p:cNvPicPr preferRelativeResize="0"/>
          <p:nvPr/>
        </p:nvPicPr>
        <p:blipFill>
          <a:blip r:embed="rId4">
            <a:alphaModFix/>
          </a:blip>
          <a:stretch>
            <a:fillRect/>
          </a:stretch>
        </p:blipFill>
        <p:spPr>
          <a:xfrm>
            <a:off x="1091075" y="1162125"/>
            <a:ext cx="7225272" cy="3280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p:nvPr/>
        </p:nvSpPr>
        <p:spPr>
          <a:xfrm>
            <a:off x="2642513" y="1565988"/>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58" name="Google Shape;358;p54"/>
          <p:cNvSpPr/>
          <p:nvPr/>
        </p:nvSpPr>
        <p:spPr>
          <a:xfrm>
            <a:off x="5265245" y="1565988"/>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59" name="Google Shape;359;p54"/>
          <p:cNvSpPr txBox="1"/>
          <p:nvPr/>
        </p:nvSpPr>
        <p:spPr>
          <a:xfrm>
            <a:off x="1311600" y="3420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TIPOS DE COMPRESIÓN</a:t>
            </a:r>
            <a:endParaRPr i="1" sz="4000">
              <a:latin typeface="Anton"/>
              <a:ea typeface="Anton"/>
              <a:cs typeface="Anton"/>
              <a:sym typeface="Anton"/>
            </a:endParaRPr>
          </a:p>
        </p:txBody>
      </p:sp>
      <p:sp>
        <p:nvSpPr>
          <p:cNvPr id="360" name="Google Shape;360;p54"/>
          <p:cNvSpPr txBox="1"/>
          <p:nvPr/>
        </p:nvSpPr>
        <p:spPr>
          <a:xfrm>
            <a:off x="2181225" y="2539538"/>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Con pérdida</a:t>
            </a:r>
            <a:endParaRPr b="1" sz="1800">
              <a:latin typeface="Helvetica Neue"/>
              <a:ea typeface="Helvetica Neue"/>
              <a:cs typeface="Helvetica Neue"/>
              <a:sym typeface="Helvetica Neue"/>
            </a:endParaRPr>
          </a:p>
        </p:txBody>
      </p:sp>
      <p:sp>
        <p:nvSpPr>
          <p:cNvPr id="361" name="Google Shape;361;p54"/>
          <p:cNvSpPr txBox="1"/>
          <p:nvPr/>
        </p:nvSpPr>
        <p:spPr>
          <a:xfrm>
            <a:off x="4714263" y="2521163"/>
            <a:ext cx="22485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Sin pérdida</a:t>
            </a:r>
            <a:endParaRPr b="1" sz="1800">
              <a:latin typeface="Helvetica Neue"/>
              <a:ea typeface="Helvetica Neue"/>
              <a:cs typeface="Helvetica Neue"/>
              <a:sym typeface="Helvetica Neue"/>
            </a:endParaRPr>
          </a:p>
        </p:txBody>
      </p:sp>
      <p:sp>
        <p:nvSpPr>
          <p:cNvPr id="362" name="Google Shape;362;p54"/>
          <p:cNvSpPr txBox="1"/>
          <p:nvPr/>
        </p:nvSpPr>
        <p:spPr>
          <a:xfrm>
            <a:off x="2947297" y="1687995"/>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363" name="Google Shape;363;p54"/>
          <p:cNvSpPr txBox="1"/>
          <p:nvPr/>
        </p:nvSpPr>
        <p:spPr>
          <a:xfrm>
            <a:off x="5656075" y="2060345"/>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64" name="Google Shape;364;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5" name="Google Shape;365;p54"/>
          <p:cNvSpPr txBox="1"/>
          <p:nvPr/>
        </p:nvSpPr>
        <p:spPr>
          <a:xfrm>
            <a:off x="790200" y="3628650"/>
            <a:ext cx="756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200"/>
              </a:spcAft>
              <a:buNone/>
            </a:pPr>
            <a:r>
              <a:rPr lang="en-GB" sz="1800">
                <a:solidFill>
                  <a:schemeClr val="dk1"/>
                </a:solidFill>
                <a:latin typeface="Helvetica Neue"/>
                <a:ea typeface="Helvetica Neue"/>
                <a:cs typeface="Helvetica Neue"/>
                <a:sym typeface="Helvetica Neue"/>
              </a:rPr>
              <a:t> Elegir la combinación adecuada puede reducir el tamaño de la imagen. Tendrás que experimentar con cada imagen o formato de archivo para ver cuál funciona mejor.</a:t>
            </a:r>
            <a:endParaRPr sz="1800">
              <a:latin typeface="Helvetica Neue"/>
              <a:ea typeface="Helvetica Neue"/>
              <a:cs typeface="Helvetica Neue"/>
              <a:sym typeface="Helvetica Neue"/>
            </a:endParaRPr>
          </a:p>
        </p:txBody>
      </p:sp>
      <p:pic>
        <p:nvPicPr>
          <p:cNvPr id="366" name="Google Shape;366;p54"/>
          <p:cNvPicPr preferRelativeResize="0"/>
          <p:nvPr/>
        </p:nvPicPr>
        <p:blipFill>
          <a:blip r:embed="rId4">
            <a:alphaModFix/>
          </a:blip>
          <a:stretch>
            <a:fillRect/>
          </a:stretch>
        </p:blipFill>
        <p:spPr>
          <a:xfrm>
            <a:off x="2878486" y="1837250"/>
            <a:ext cx="702280" cy="702301"/>
          </a:xfrm>
          <a:prstGeom prst="rect">
            <a:avLst/>
          </a:prstGeom>
          <a:noFill/>
          <a:ln>
            <a:noFill/>
          </a:ln>
        </p:spPr>
      </p:pic>
      <p:pic>
        <p:nvPicPr>
          <p:cNvPr id="367" name="Google Shape;367;p54"/>
          <p:cNvPicPr preferRelativeResize="0"/>
          <p:nvPr/>
        </p:nvPicPr>
        <p:blipFill>
          <a:blip r:embed="rId5">
            <a:alphaModFix/>
          </a:blip>
          <a:stretch>
            <a:fillRect/>
          </a:stretch>
        </p:blipFill>
        <p:spPr>
          <a:xfrm>
            <a:off x="5457749" y="1772313"/>
            <a:ext cx="761550" cy="76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3" name="Google Shape;373;p55"/>
          <p:cNvSpPr txBox="1"/>
          <p:nvPr/>
        </p:nvSpPr>
        <p:spPr>
          <a:xfrm>
            <a:off x="643801" y="482875"/>
            <a:ext cx="78564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UTILIZANDO SVGS</a:t>
            </a:r>
            <a:endParaRPr i="1" sz="40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74" name="Google Shape;374;p55"/>
          <p:cNvSpPr txBox="1"/>
          <p:nvPr/>
        </p:nvSpPr>
        <p:spPr>
          <a:xfrm>
            <a:off x="4581150" y="2068663"/>
            <a:ext cx="3699900" cy="15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200"/>
              </a:spcAft>
              <a:buNone/>
            </a:pPr>
            <a:r>
              <a:rPr lang="en-GB" sz="1800">
                <a:solidFill>
                  <a:schemeClr val="dk1"/>
                </a:solidFill>
                <a:latin typeface="Helvetica Neue"/>
                <a:ea typeface="Helvetica Neue"/>
                <a:cs typeface="Helvetica Neue"/>
                <a:sym typeface="Helvetica Neue"/>
              </a:rPr>
              <a:t>SVG es una imagen vectorial en formato XML, que funciona muy bien para los logotipos, iconos, texto e imágenes sencillas. </a:t>
            </a:r>
            <a:endParaRPr sz="1800">
              <a:solidFill>
                <a:schemeClr val="dk1"/>
              </a:solidFill>
              <a:latin typeface="Helvetica Neue"/>
              <a:ea typeface="Helvetica Neue"/>
              <a:cs typeface="Helvetica Neue"/>
              <a:sym typeface="Helvetica Neue"/>
            </a:endParaRPr>
          </a:p>
        </p:txBody>
      </p:sp>
      <p:pic>
        <p:nvPicPr>
          <p:cNvPr id="375" name="Google Shape;375;p55"/>
          <p:cNvPicPr preferRelativeResize="0"/>
          <p:nvPr/>
        </p:nvPicPr>
        <p:blipFill>
          <a:blip r:embed="rId4">
            <a:alphaModFix/>
          </a:blip>
          <a:stretch>
            <a:fillRect/>
          </a:stretch>
        </p:blipFill>
        <p:spPr>
          <a:xfrm>
            <a:off x="803200" y="1985852"/>
            <a:ext cx="3550925" cy="173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SERVIDORES, SEGURIDAD Y SEO PARA TU SITIO</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1988250" y="1633175"/>
            <a:ext cx="5167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a:ea typeface="Helvetica Neue"/>
                <a:cs typeface="Helvetica Neue"/>
                <a:sym typeface="Helvetica Neue"/>
              </a:rPr>
              <a:t> </a:t>
            </a:r>
            <a:r>
              <a:rPr lang="en-GB" sz="2000">
                <a:solidFill>
                  <a:srgbClr val="121212"/>
                </a:solidFill>
                <a:latin typeface="Helvetica Neue"/>
                <a:ea typeface="Helvetica Neue"/>
                <a:cs typeface="Helvetica Neue"/>
                <a:sym typeface="Helvetica Neue"/>
              </a:rPr>
              <a:t>DESARROLLO WEB</a:t>
            </a:r>
            <a:endParaRPr b="0" i="0" sz="1400" u="none" cap="none" strike="noStrike">
              <a:solidFill>
                <a:srgbClr val="121212"/>
              </a:solidFill>
              <a:latin typeface="Helvetica Neue"/>
              <a:ea typeface="Helvetica Neue"/>
              <a:cs typeface="Helvetica Neue"/>
              <a:sym typeface="Helvetica Neue"/>
            </a:endParaRPr>
          </a:p>
        </p:txBody>
      </p:sp>
      <p:sp>
        <p:nvSpPr>
          <p:cNvPr id="120" name="Google Shape;120;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56"/>
          <p:cNvSpPr txBox="1"/>
          <p:nvPr/>
        </p:nvSpPr>
        <p:spPr>
          <a:xfrm>
            <a:off x="3050925" y="524225"/>
            <a:ext cx="5911500" cy="4282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Utiliza imágenes vectoriales, siempre que sea posible.</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Elimina datos de imagen innecesarios.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Usa efectos CSS3 tanto como sea posible.</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Usa  las fuentes web en lugar de colocar el texto dentro de las imágenes.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Reduce la profundidad de bits a una paleta con menos colores.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Usa compresión con pérdida cuando sea posible.</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FFFF"/>
              </a:buClr>
              <a:buSzPts val="1800"/>
              <a:buFont typeface="Helvetica Neue"/>
              <a:buChar char="●"/>
            </a:pPr>
            <a:r>
              <a:rPr lang="en-GB" sz="1800">
                <a:solidFill>
                  <a:schemeClr val="dk1"/>
                </a:solidFill>
                <a:latin typeface="Helvetica Neue"/>
                <a:ea typeface="Helvetica Neue"/>
                <a:cs typeface="Helvetica Neue"/>
                <a:sym typeface="Helvetica Neue"/>
              </a:rPr>
              <a:t>Utiliza el tipo de imagen acorde al objetivo a alcanzar. </a:t>
            </a:r>
            <a:endParaRPr sz="1800">
              <a:solidFill>
                <a:schemeClr val="dk1"/>
              </a:solidFill>
              <a:latin typeface="Helvetica Neue"/>
              <a:ea typeface="Helvetica Neue"/>
              <a:cs typeface="Helvetica Neue"/>
              <a:sym typeface="Helvetica Neue"/>
            </a:endParaRPr>
          </a:p>
          <a:p>
            <a:pPr indent="0" lvl="0" marL="0" rtl="0" algn="l">
              <a:lnSpc>
                <a:spcPct val="150000"/>
              </a:lnSpc>
              <a:spcBef>
                <a:spcPts val="5200"/>
              </a:spcBef>
              <a:spcAft>
                <a:spcPts val="2200"/>
              </a:spcAft>
              <a:buNone/>
            </a:pPr>
            <a:r>
              <a:t/>
            </a:r>
            <a:endParaRPr sz="1800">
              <a:solidFill>
                <a:schemeClr val="dk1"/>
              </a:solidFill>
              <a:latin typeface="Didact Gothic"/>
              <a:ea typeface="Didact Gothic"/>
              <a:cs typeface="Didact Gothic"/>
              <a:sym typeface="Didact Gothic"/>
            </a:endParaRPr>
          </a:p>
        </p:txBody>
      </p:sp>
      <p:pic>
        <p:nvPicPr>
          <p:cNvPr id="382" name="Google Shape;382;p56"/>
          <p:cNvPicPr preferRelativeResize="0"/>
          <p:nvPr/>
        </p:nvPicPr>
        <p:blipFill>
          <a:blip r:embed="rId4">
            <a:alphaModFix/>
          </a:blip>
          <a:stretch>
            <a:fillRect/>
          </a:stretch>
        </p:blipFill>
        <p:spPr>
          <a:xfrm>
            <a:off x="152400" y="1122488"/>
            <a:ext cx="2898525" cy="2898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SEO: CONCEPTOS BÁSICOS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3" name="Google Shape;393;p58"/>
          <p:cNvPicPr preferRelativeResize="0"/>
          <p:nvPr/>
        </p:nvPicPr>
        <p:blipFill>
          <a:blip r:embed="rId4">
            <a:alphaModFix/>
          </a:blip>
          <a:stretch>
            <a:fillRect/>
          </a:stretch>
        </p:blipFill>
        <p:spPr>
          <a:xfrm>
            <a:off x="2678472" y="742738"/>
            <a:ext cx="3787042" cy="3658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9" name="Google Shape;399;p59"/>
          <p:cNvSpPr txBox="1"/>
          <p:nvPr/>
        </p:nvSpPr>
        <p:spPr>
          <a:xfrm>
            <a:off x="643801" y="262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SEO </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0" name="Google Shape;400;p59"/>
          <p:cNvSpPr txBox="1"/>
          <p:nvPr>
            <p:ph idx="1" type="body"/>
          </p:nvPr>
        </p:nvSpPr>
        <p:spPr>
          <a:xfrm>
            <a:off x="1088075" y="1459300"/>
            <a:ext cx="72561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000">
                <a:solidFill>
                  <a:schemeClr val="dk1"/>
                </a:solidFill>
                <a:latin typeface="Helvetica Neue"/>
                <a:ea typeface="Helvetica Neue"/>
                <a:cs typeface="Helvetica Neue"/>
                <a:sym typeface="Helvetica Neue"/>
              </a:rPr>
              <a:t>SEO significa “Search Engine Optimization”, es decir, Optimización de Motores de Búsqueda. </a:t>
            </a:r>
            <a:endParaRPr sz="2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GB" sz="2000">
                <a:solidFill>
                  <a:schemeClr val="dk1"/>
                </a:solidFill>
                <a:latin typeface="Helvetica Neue"/>
                <a:ea typeface="Helvetica Neue"/>
                <a:cs typeface="Helvetica Neue"/>
                <a:sym typeface="Helvetica Neue"/>
              </a:rPr>
              <a:t>Este término es ampliamente utilizado en el segmento del marketing y el Ecommerce, que con frecuencia causa confusión entre los que son nuevos en el tema. El objetivo general del SEO es </a:t>
            </a:r>
            <a:r>
              <a:rPr lang="en-GB" sz="2000">
                <a:solidFill>
                  <a:schemeClr val="dk1"/>
                </a:solidFill>
                <a:highlight>
                  <a:srgbClr val="E0FF00"/>
                </a:highlight>
                <a:latin typeface="Helvetica Neue"/>
                <a:ea typeface="Helvetica Neue"/>
                <a:cs typeface="Helvetica Neue"/>
                <a:sym typeface="Helvetica Neue"/>
              </a:rPr>
              <a:t>mejorar la posición de un sitio web, en los motores de búsqueda. </a:t>
            </a:r>
            <a:endParaRPr sz="2000">
              <a:solidFill>
                <a:schemeClr val="dk1"/>
              </a:solidFill>
              <a:highlight>
                <a:srgbClr val="E0FF00"/>
              </a:highlight>
              <a:latin typeface="Helvetica Neue"/>
              <a:ea typeface="Helvetica Neue"/>
              <a:cs typeface="Helvetica Neue"/>
              <a:sym typeface="Helvetica Neue"/>
            </a:endParaRPr>
          </a:p>
          <a:p>
            <a:pPr indent="0" lvl="0" marL="0" rtl="0" algn="ctr">
              <a:spcBef>
                <a:spcPts val="0"/>
              </a:spcBef>
              <a:spcAft>
                <a:spcPts val="1600"/>
              </a:spcAft>
              <a:buNone/>
            </a:pPr>
            <a:r>
              <a:t/>
            </a:r>
            <a:endParaRPr sz="2000">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6" name="Google Shape;406;p60"/>
          <p:cNvSpPr txBox="1"/>
          <p:nvPr/>
        </p:nvSpPr>
        <p:spPr>
          <a:xfrm>
            <a:off x="643801" y="262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SEO - BENEFICIOS</a:t>
            </a:r>
            <a:endParaRPr i="1" sz="4000">
              <a:solidFill>
                <a:schemeClr val="dk1"/>
              </a:solidFill>
              <a:latin typeface="Anton"/>
              <a:ea typeface="Anton"/>
              <a:cs typeface="Anton"/>
              <a:sym typeface="Anton"/>
            </a:endParaRPr>
          </a:p>
        </p:txBody>
      </p:sp>
      <p:sp>
        <p:nvSpPr>
          <p:cNvPr id="407" name="Google Shape;407;p60"/>
          <p:cNvSpPr txBox="1"/>
          <p:nvPr/>
        </p:nvSpPr>
        <p:spPr>
          <a:xfrm>
            <a:off x="2071325" y="1494225"/>
            <a:ext cx="5116800" cy="59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latin typeface="Helvetica Neue"/>
                <a:ea typeface="Helvetica Neue"/>
                <a:cs typeface="Helvetica Neue"/>
                <a:sym typeface="Helvetica Neue"/>
              </a:rPr>
              <a:t>Más visibilidad en las búsquedas</a:t>
            </a:r>
            <a:endParaRPr b="1" sz="1800">
              <a:latin typeface="Helvetica Neue"/>
              <a:ea typeface="Helvetica Neue"/>
              <a:cs typeface="Helvetica Neue"/>
              <a:sym typeface="Helvetica Neue"/>
            </a:endParaRPr>
          </a:p>
        </p:txBody>
      </p:sp>
      <p:sp>
        <p:nvSpPr>
          <p:cNvPr id="408" name="Google Shape;408;p60"/>
          <p:cNvSpPr txBox="1"/>
          <p:nvPr/>
        </p:nvSpPr>
        <p:spPr>
          <a:xfrm>
            <a:off x="1525025" y="2203100"/>
            <a:ext cx="6209400" cy="262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CEFAB"/>
              </a:buClr>
              <a:buSzPts val="1800"/>
              <a:buFont typeface="Lato"/>
              <a:buChar char="●"/>
            </a:pPr>
            <a:r>
              <a:rPr b="1" lang="en-GB" sz="1800">
                <a:highlight>
                  <a:srgbClr val="FFFFFF"/>
                </a:highlight>
                <a:latin typeface="Helvetica Neue"/>
                <a:ea typeface="Helvetica Neue"/>
                <a:cs typeface="Helvetica Neue"/>
                <a:sym typeface="Helvetica Neue"/>
              </a:rPr>
              <a:t>Atrae tráfico cualificado:</a:t>
            </a:r>
            <a:r>
              <a:rPr lang="en-GB" sz="1800">
                <a:highlight>
                  <a:srgbClr val="FFFFFF"/>
                </a:highlight>
                <a:latin typeface="Helvetica Neue"/>
                <a:ea typeface="Helvetica Neue"/>
                <a:cs typeface="Helvetica Neue"/>
                <a:sym typeface="Helvetica Neue"/>
              </a:rPr>
              <a:t> potencial cliente.</a:t>
            </a:r>
            <a:endParaRPr sz="1800">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3CEFAB"/>
              </a:buClr>
              <a:buSzPts val="1800"/>
              <a:buFont typeface="Lato"/>
              <a:buChar char="●"/>
            </a:pPr>
            <a:r>
              <a:rPr b="1" lang="en-GB" sz="1800">
                <a:highlight>
                  <a:srgbClr val="FFFFFF"/>
                </a:highlight>
                <a:latin typeface="Helvetica Neue"/>
                <a:ea typeface="Helvetica Neue"/>
                <a:cs typeface="Helvetica Neue"/>
                <a:sym typeface="Helvetica Neue"/>
              </a:rPr>
              <a:t>Tráfico gratuito:</a:t>
            </a:r>
            <a:r>
              <a:rPr lang="en-GB" sz="1800">
                <a:highlight>
                  <a:srgbClr val="FFFFFF"/>
                </a:highlight>
                <a:latin typeface="Helvetica Neue"/>
                <a:ea typeface="Helvetica Neue"/>
                <a:cs typeface="Helvetica Neue"/>
                <a:sym typeface="Helvetica Neue"/>
              </a:rPr>
              <a:t> no es necesario hacer publicidad para aparecer en las búsquedas.</a:t>
            </a:r>
            <a:endParaRPr sz="1800">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3CEFAB"/>
              </a:buClr>
              <a:buSzPts val="1800"/>
              <a:buFont typeface="Helvetica Neue"/>
              <a:buChar char="●"/>
            </a:pPr>
            <a:r>
              <a:rPr b="1" lang="en-GB" sz="1800">
                <a:highlight>
                  <a:srgbClr val="FFFFFF"/>
                </a:highlight>
                <a:latin typeface="Helvetica Neue"/>
                <a:ea typeface="Helvetica Neue"/>
                <a:cs typeface="Helvetica Neue"/>
                <a:sym typeface="Helvetica Neue"/>
              </a:rPr>
              <a:t>Cuanto más contenido optimizado, más posibilidades de tener visitas.</a:t>
            </a:r>
            <a:endParaRPr b="1" sz="1800">
              <a:highlight>
                <a:srgbClr val="FFFFFF"/>
              </a:highlight>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4" name="Google Shape;414;p61"/>
          <p:cNvSpPr txBox="1"/>
          <p:nvPr/>
        </p:nvSpPr>
        <p:spPr>
          <a:xfrm>
            <a:off x="643801" y="303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SEO - DIFICULTADES</a:t>
            </a:r>
            <a:endParaRPr i="1" sz="4000">
              <a:solidFill>
                <a:schemeClr val="dk1"/>
              </a:solidFill>
              <a:latin typeface="Anton"/>
              <a:ea typeface="Anton"/>
              <a:cs typeface="Anton"/>
              <a:sym typeface="Anton"/>
            </a:endParaRPr>
          </a:p>
        </p:txBody>
      </p:sp>
      <p:sp>
        <p:nvSpPr>
          <p:cNvPr id="415" name="Google Shape;415;p61"/>
          <p:cNvSpPr txBox="1"/>
          <p:nvPr/>
        </p:nvSpPr>
        <p:spPr>
          <a:xfrm>
            <a:off x="2071325" y="1646625"/>
            <a:ext cx="5116800" cy="59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latin typeface="Helvetica Neue"/>
                <a:ea typeface="Helvetica Neue"/>
                <a:cs typeface="Helvetica Neue"/>
                <a:sym typeface="Helvetica Neue"/>
              </a:rPr>
              <a:t>Pero… no hace magia </a:t>
            </a:r>
            <a:endParaRPr b="1" sz="1800">
              <a:latin typeface="Helvetica Neue"/>
              <a:ea typeface="Helvetica Neue"/>
              <a:cs typeface="Helvetica Neue"/>
              <a:sym typeface="Helvetica Neue"/>
            </a:endParaRPr>
          </a:p>
        </p:txBody>
      </p:sp>
      <p:sp>
        <p:nvSpPr>
          <p:cNvPr id="416" name="Google Shape;416;p61"/>
          <p:cNvSpPr txBox="1"/>
          <p:nvPr/>
        </p:nvSpPr>
        <p:spPr>
          <a:xfrm>
            <a:off x="1525025" y="2355500"/>
            <a:ext cx="6209400" cy="262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No garantiza una posición en las búsquedas</a:t>
            </a:r>
            <a:endParaRPr sz="1800">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Resultados lentos</a:t>
            </a:r>
            <a:endParaRPr sz="1800">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Difícil de controlar</a:t>
            </a:r>
            <a:endParaRPr sz="1800">
              <a:highlight>
                <a:srgbClr val="FFFFFF"/>
              </a:highlight>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20" name="Shape 420"/>
        <p:cNvGrpSpPr/>
        <p:nvPr/>
      </p:nvGrpSpPr>
      <p:grpSpPr>
        <a:xfrm>
          <a:off x="0" y="0"/>
          <a:ext cx="0" cy="0"/>
          <a:chOff x="0" y="0"/>
          <a:chExt cx="0" cy="0"/>
        </a:xfrm>
      </p:grpSpPr>
      <p:sp>
        <p:nvSpPr>
          <p:cNvPr id="421" name="Google Shape;421;p6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PALABRAS CLAVE</a:t>
            </a:r>
            <a:endParaRPr b="0" i="1" sz="3600" u="none" cap="none" strike="noStrike">
              <a:solidFill>
                <a:srgbClr val="121212"/>
              </a:solidFill>
              <a:latin typeface="Anton"/>
              <a:ea typeface="Anton"/>
              <a:cs typeface="Anton"/>
              <a:sym typeface="Anton"/>
            </a:endParaRPr>
          </a:p>
        </p:txBody>
      </p:sp>
      <p:pic>
        <p:nvPicPr>
          <p:cNvPr id="422" name="Google Shape;422;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8" name="Google Shape;428;p63"/>
          <p:cNvSpPr txBox="1"/>
          <p:nvPr/>
        </p:nvSpPr>
        <p:spPr>
          <a:xfrm>
            <a:off x="643801" y="229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KEYWORDS O PALABRAS CLAVE</a:t>
            </a:r>
            <a:endParaRPr i="1" sz="4000">
              <a:solidFill>
                <a:schemeClr val="dk1"/>
              </a:solidFill>
              <a:latin typeface="Anton"/>
              <a:ea typeface="Anton"/>
              <a:cs typeface="Anton"/>
              <a:sym typeface="Anton"/>
            </a:endParaRPr>
          </a:p>
          <a:p>
            <a:pPr indent="0" lvl="0" marL="0" rtl="0" algn="l">
              <a:lnSpc>
                <a:spcPct val="120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29" name="Google Shape;429;p63"/>
          <p:cNvSpPr txBox="1"/>
          <p:nvPr/>
        </p:nvSpPr>
        <p:spPr>
          <a:xfrm>
            <a:off x="1078350" y="1659625"/>
            <a:ext cx="69873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El primer paso en la optimización de motores de búsqueda consiste en </a:t>
            </a:r>
            <a:r>
              <a:rPr lang="en-GB" sz="2000">
                <a:solidFill>
                  <a:schemeClr val="dk1"/>
                </a:solidFill>
                <a:highlight>
                  <a:srgbClr val="E0FF00"/>
                </a:highlight>
                <a:latin typeface="Helvetica Neue"/>
                <a:ea typeface="Helvetica Neue"/>
                <a:cs typeface="Helvetica Neue"/>
                <a:sym typeface="Helvetica Neue"/>
              </a:rPr>
              <a:t>determinar lo que se está optimizando</a:t>
            </a:r>
            <a:r>
              <a:rPr lang="en-GB" sz="2000">
                <a:solidFill>
                  <a:schemeClr val="dk1"/>
                </a:solidFill>
                <a:latin typeface="Helvetica Neue"/>
                <a:ea typeface="Helvetica Neue"/>
                <a:cs typeface="Helvetica Neue"/>
                <a:sym typeface="Helvetica Neue"/>
              </a:rPr>
              <a:t>.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Es decir, hay que identificar los términos que buscan los usuarios (“Keywords” o “Palabras clave”), y con los cuales se desea un sitio web clasifique en los motores de búsqueda. </a:t>
            </a:r>
            <a:endParaRPr sz="20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b="1" sz="20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35" name="Google Shape;435;p64"/>
          <p:cNvGraphicFramePr/>
          <p:nvPr/>
        </p:nvGraphicFramePr>
        <p:xfrm>
          <a:off x="726050" y="1663475"/>
          <a:ext cx="3000000" cy="3000000"/>
        </p:xfrm>
        <a:graphic>
          <a:graphicData uri="http://schemas.openxmlformats.org/drawingml/2006/table">
            <a:tbl>
              <a:tblPr>
                <a:noFill/>
                <a:tableStyleId>{666323DE-B9CA-4E2B-BDEC-F792202566C1}</a:tableStyleId>
              </a:tblPr>
              <a:tblGrid>
                <a:gridCol w="8002825"/>
              </a:tblGrid>
              <a:tr h="330200">
                <a:tc>
                  <a:txBody>
                    <a:bodyPr/>
                    <a:lstStyle/>
                    <a:p>
                      <a:pPr indent="0" lvl="0" marL="0" rtl="0" algn="l">
                        <a:lnSpc>
                          <a:spcPct val="135714"/>
                        </a:lnSpc>
                        <a:spcBef>
                          <a:spcPts val="0"/>
                        </a:spcBef>
                        <a:spcAft>
                          <a:spcPts val="0"/>
                        </a:spcAft>
                        <a:buNone/>
                      </a:pPr>
                      <a:r>
                        <a:rPr lang="en-GB" sz="1600">
                          <a:solidFill>
                            <a:srgbClr val="808080"/>
                          </a:solidFill>
                          <a:latin typeface="Consolas"/>
                          <a:ea typeface="Consolas"/>
                          <a:cs typeface="Consolas"/>
                          <a:sym typeface="Consolas"/>
                        </a:rPr>
                        <a:t>&lt;</a:t>
                      </a:r>
                      <a:r>
                        <a:rPr lang="en-GB" sz="1600">
                          <a:solidFill>
                            <a:srgbClr val="569CD6"/>
                          </a:solidFill>
                          <a:latin typeface="Consolas"/>
                          <a:ea typeface="Consolas"/>
                          <a:cs typeface="Consolas"/>
                          <a:sym typeface="Consolas"/>
                        </a:rPr>
                        <a:t>html</a:t>
                      </a:r>
                      <a:r>
                        <a:rPr lang="en-GB" sz="1600">
                          <a:solidFill>
                            <a:srgbClr val="808080"/>
                          </a:solidFill>
                          <a:latin typeface="Consolas"/>
                          <a:ea typeface="Consolas"/>
                          <a:cs typeface="Consolas"/>
                          <a:sym typeface="Consolas"/>
                        </a:rPr>
                        <a:t>&gt;</a:t>
                      </a:r>
                      <a:endParaRPr sz="16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GB" sz="1600">
                          <a:solidFill>
                            <a:srgbClr val="D4D4D4"/>
                          </a:solidFill>
                          <a:latin typeface="Consolas"/>
                          <a:ea typeface="Consolas"/>
                          <a:cs typeface="Consolas"/>
                          <a:sym typeface="Consolas"/>
                        </a:rPr>
                        <a:t>   </a:t>
                      </a:r>
                      <a:r>
                        <a:rPr lang="en-GB" sz="1600">
                          <a:solidFill>
                            <a:srgbClr val="808080"/>
                          </a:solidFill>
                          <a:latin typeface="Consolas"/>
                          <a:ea typeface="Consolas"/>
                          <a:cs typeface="Consolas"/>
                          <a:sym typeface="Consolas"/>
                        </a:rPr>
                        <a:t>&lt;</a:t>
                      </a:r>
                      <a:r>
                        <a:rPr lang="en-GB" sz="1600">
                          <a:solidFill>
                            <a:srgbClr val="569CD6"/>
                          </a:solidFill>
                          <a:latin typeface="Consolas"/>
                          <a:ea typeface="Consolas"/>
                          <a:cs typeface="Consolas"/>
                          <a:sym typeface="Consolas"/>
                        </a:rPr>
                        <a:t>head</a:t>
                      </a:r>
                      <a:r>
                        <a:rPr lang="en-GB" sz="1600">
                          <a:solidFill>
                            <a:srgbClr val="808080"/>
                          </a:solidFill>
                          <a:latin typeface="Consolas"/>
                          <a:ea typeface="Consolas"/>
                          <a:cs typeface="Consolas"/>
                          <a:sym typeface="Consolas"/>
                        </a:rPr>
                        <a:t>&gt;</a:t>
                      </a:r>
                      <a:endParaRPr sz="16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GB" sz="1600">
                          <a:solidFill>
                            <a:srgbClr val="D4D4D4"/>
                          </a:solidFill>
                          <a:latin typeface="Consolas"/>
                          <a:ea typeface="Consolas"/>
                          <a:cs typeface="Consolas"/>
                          <a:sym typeface="Consolas"/>
                        </a:rPr>
                        <a:t>   </a:t>
                      </a:r>
                      <a:r>
                        <a:rPr lang="en-GB" sz="1600">
                          <a:solidFill>
                            <a:srgbClr val="808080"/>
                          </a:solidFill>
                          <a:latin typeface="Consolas"/>
                          <a:ea typeface="Consolas"/>
                          <a:cs typeface="Consolas"/>
                          <a:sym typeface="Consolas"/>
                        </a:rPr>
                        <a:t>&lt;</a:t>
                      </a:r>
                      <a:r>
                        <a:rPr lang="en-GB" sz="1600">
                          <a:solidFill>
                            <a:srgbClr val="569CD6"/>
                          </a:solidFill>
                          <a:latin typeface="Consolas"/>
                          <a:ea typeface="Consolas"/>
                          <a:cs typeface="Consolas"/>
                          <a:sym typeface="Consolas"/>
                        </a:rPr>
                        <a:t>meta</a:t>
                      </a:r>
                      <a:r>
                        <a:rPr lang="en-GB" sz="1600">
                          <a:solidFill>
                            <a:srgbClr val="D4D4D4"/>
                          </a:solidFill>
                          <a:latin typeface="Consolas"/>
                          <a:ea typeface="Consolas"/>
                          <a:cs typeface="Consolas"/>
                          <a:sym typeface="Consolas"/>
                        </a:rPr>
                        <a:t> </a:t>
                      </a:r>
                      <a:r>
                        <a:rPr lang="en-GB" sz="1600">
                          <a:solidFill>
                            <a:srgbClr val="9CDCFE"/>
                          </a:solidFill>
                          <a:latin typeface="Consolas"/>
                          <a:ea typeface="Consolas"/>
                          <a:cs typeface="Consolas"/>
                          <a:sym typeface="Consolas"/>
                        </a:rPr>
                        <a:t>name</a:t>
                      </a:r>
                      <a:r>
                        <a:rPr lang="en-GB" sz="1600">
                          <a:solidFill>
                            <a:srgbClr val="D4D4D4"/>
                          </a:solidFill>
                          <a:latin typeface="Consolas"/>
                          <a:ea typeface="Consolas"/>
                          <a:cs typeface="Consolas"/>
                          <a:sym typeface="Consolas"/>
                        </a:rPr>
                        <a:t>=</a:t>
                      </a:r>
                      <a:r>
                        <a:rPr lang="en-GB" sz="1600">
                          <a:solidFill>
                            <a:srgbClr val="CE9178"/>
                          </a:solidFill>
                          <a:latin typeface="Consolas"/>
                          <a:ea typeface="Consolas"/>
                          <a:cs typeface="Consolas"/>
                          <a:sym typeface="Consolas"/>
                        </a:rPr>
                        <a:t>"description" </a:t>
                      </a:r>
                      <a:r>
                        <a:rPr lang="en-GB" sz="1600">
                          <a:solidFill>
                            <a:srgbClr val="9CDCFE"/>
                          </a:solidFill>
                          <a:latin typeface="Consolas"/>
                          <a:ea typeface="Consolas"/>
                          <a:cs typeface="Consolas"/>
                          <a:sym typeface="Consolas"/>
                        </a:rPr>
                        <a:t>content</a:t>
                      </a:r>
                      <a:r>
                        <a:rPr lang="en-GB" sz="1600">
                          <a:solidFill>
                            <a:srgbClr val="D4D4D4"/>
                          </a:solidFill>
                          <a:latin typeface="Consolas"/>
                          <a:ea typeface="Consolas"/>
                          <a:cs typeface="Consolas"/>
                          <a:sym typeface="Consolas"/>
                        </a:rPr>
                        <a:t>=</a:t>
                      </a:r>
                      <a:r>
                        <a:rPr lang="en-GB" sz="1600">
                          <a:solidFill>
                            <a:srgbClr val="CE9178"/>
                          </a:solidFill>
                          <a:latin typeface="Consolas"/>
                          <a:ea typeface="Consolas"/>
                          <a:cs typeface="Consolas"/>
                          <a:sym typeface="Consolas"/>
                        </a:rPr>
                        <a:t>"Ejemplo de Palabras Clave y Programación"</a:t>
                      </a:r>
                      <a:r>
                        <a:rPr lang="en-GB" sz="1600">
                          <a:solidFill>
                            <a:srgbClr val="808080"/>
                          </a:solidFill>
                          <a:latin typeface="Consolas"/>
                          <a:ea typeface="Consolas"/>
                          <a:cs typeface="Consolas"/>
                          <a:sym typeface="Consolas"/>
                        </a:rPr>
                        <a:t>&gt;</a:t>
                      </a:r>
                      <a:endParaRPr sz="16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GB" sz="1600">
                          <a:solidFill>
                            <a:srgbClr val="D4D4D4"/>
                          </a:solidFill>
                          <a:latin typeface="Consolas"/>
                          <a:ea typeface="Consolas"/>
                          <a:cs typeface="Consolas"/>
                          <a:sym typeface="Consolas"/>
                        </a:rPr>
                        <a:t>   </a:t>
                      </a:r>
                      <a:r>
                        <a:rPr lang="en-GB" sz="1600">
                          <a:solidFill>
                            <a:srgbClr val="808080"/>
                          </a:solidFill>
                          <a:latin typeface="Consolas"/>
                          <a:ea typeface="Consolas"/>
                          <a:cs typeface="Consolas"/>
                          <a:sym typeface="Consolas"/>
                        </a:rPr>
                        <a:t>&lt;</a:t>
                      </a:r>
                      <a:r>
                        <a:rPr lang="en-GB" sz="1600">
                          <a:solidFill>
                            <a:srgbClr val="569CD6"/>
                          </a:solidFill>
                          <a:latin typeface="Consolas"/>
                          <a:ea typeface="Consolas"/>
                          <a:cs typeface="Consolas"/>
                          <a:sym typeface="Consolas"/>
                        </a:rPr>
                        <a:t>meta</a:t>
                      </a:r>
                      <a:r>
                        <a:rPr lang="en-GB" sz="1600">
                          <a:solidFill>
                            <a:srgbClr val="D4D4D4"/>
                          </a:solidFill>
                          <a:latin typeface="Consolas"/>
                          <a:ea typeface="Consolas"/>
                          <a:cs typeface="Consolas"/>
                          <a:sym typeface="Consolas"/>
                        </a:rPr>
                        <a:t> </a:t>
                      </a:r>
                      <a:r>
                        <a:rPr lang="en-GB" sz="1600">
                          <a:solidFill>
                            <a:srgbClr val="9CDCFE"/>
                          </a:solidFill>
                          <a:latin typeface="Consolas"/>
                          <a:ea typeface="Consolas"/>
                          <a:cs typeface="Consolas"/>
                          <a:sym typeface="Consolas"/>
                        </a:rPr>
                        <a:t>name</a:t>
                      </a:r>
                      <a:r>
                        <a:rPr lang="en-GB" sz="1600">
                          <a:solidFill>
                            <a:srgbClr val="D4D4D4"/>
                          </a:solidFill>
                          <a:latin typeface="Consolas"/>
                          <a:ea typeface="Consolas"/>
                          <a:cs typeface="Consolas"/>
                          <a:sym typeface="Consolas"/>
                        </a:rPr>
                        <a:t>=</a:t>
                      </a:r>
                      <a:r>
                        <a:rPr lang="en-GB" sz="1600">
                          <a:solidFill>
                            <a:srgbClr val="CE9178"/>
                          </a:solidFill>
                          <a:latin typeface="Consolas"/>
                          <a:ea typeface="Consolas"/>
                          <a:cs typeface="Consolas"/>
                          <a:sym typeface="Consolas"/>
                        </a:rPr>
                        <a:t>"keywords" </a:t>
                      </a:r>
                      <a:r>
                        <a:rPr lang="en-GB" sz="1600">
                          <a:solidFill>
                            <a:srgbClr val="D4D4D4"/>
                          </a:solidFill>
                          <a:latin typeface="Consolas"/>
                          <a:ea typeface="Consolas"/>
                          <a:cs typeface="Consolas"/>
                          <a:sym typeface="Consolas"/>
                        </a:rPr>
                        <a:t> </a:t>
                      </a:r>
                      <a:r>
                        <a:rPr lang="en-GB" sz="1600">
                          <a:solidFill>
                            <a:srgbClr val="9CDCFE"/>
                          </a:solidFill>
                          <a:latin typeface="Consolas"/>
                          <a:ea typeface="Consolas"/>
                          <a:cs typeface="Consolas"/>
                          <a:sym typeface="Consolas"/>
                        </a:rPr>
                        <a:t>content</a:t>
                      </a:r>
                      <a:r>
                        <a:rPr lang="en-GB" sz="1600">
                          <a:solidFill>
                            <a:srgbClr val="D4D4D4"/>
                          </a:solidFill>
                          <a:latin typeface="Consolas"/>
                          <a:ea typeface="Consolas"/>
                          <a:cs typeface="Consolas"/>
                          <a:sym typeface="Consolas"/>
                        </a:rPr>
                        <a:t>=</a:t>
                      </a:r>
                      <a:r>
                        <a:rPr lang="en-GB" sz="1600">
                          <a:solidFill>
                            <a:srgbClr val="CE9178"/>
                          </a:solidFill>
                          <a:latin typeface="Consolas"/>
                          <a:ea typeface="Consolas"/>
                          <a:cs typeface="Consolas"/>
                          <a:sym typeface="Consolas"/>
                        </a:rPr>
                        <a:t>"HTML, ASP, JS, META, PALABRAS CLAVE, EJEMPLO"</a:t>
                      </a:r>
                      <a:r>
                        <a:rPr lang="en-GB" sz="1600">
                          <a:solidFill>
                            <a:srgbClr val="808080"/>
                          </a:solidFill>
                          <a:latin typeface="Consolas"/>
                          <a:ea typeface="Consolas"/>
                          <a:cs typeface="Consolas"/>
                          <a:sym typeface="Consolas"/>
                        </a:rPr>
                        <a:t>&gt;</a:t>
                      </a:r>
                      <a:endParaRPr sz="16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GB" sz="1600">
                          <a:solidFill>
                            <a:srgbClr val="D4D4D4"/>
                          </a:solidFill>
                          <a:latin typeface="Consolas"/>
                          <a:ea typeface="Consolas"/>
                          <a:cs typeface="Consolas"/>
                          <a:sym typeface="Consolas"/>
                        </a:rPr>
                        <a:t>   </a:t>
                      </a:r>
                      <a:r>
                        <a:rPr lang="en-GB" sz="1600">
                          <a:solidFill>
                            <a:srgbClr val="808080"/>
                          </a:solidFill>
                          <a:latin typeface="Consolas"/>
                          <a:ea typeface="Consolas"/>
                          <a:cs typeface="Consolas"/>
                          <a:sym typeface="Consolas"/>
                        </a:rPr>
                        <a:t>&lt;/</a:t>
                      </a:r>
                      <a:r>
                        <a:rPr lang="en-GB" sz="1600">
                          <a:solidFill>
                            <a:srgbClr val="569CD6"/>
                          </a:solidFill>
                          <a:latin typeface="Consolas"/>
                          <a:ea typeface="Consolas"/>
                          <a:cs typeface="Consolas"/>
                          <a:sym typeface="Consolas"/>
                        </a:rPr>
                        <a:t>head</a:t>
                      </a:r>
                      <a:r>
                        <a:rPr lang="en-GB" sz="1600">
                          <a:solidFill>
                            <a:srgbClr val="808080"/>
                          </a:solidFill>
                          <a:latin typeface="Consolas"/>
                          <a:ea typeface="Consolas"/>
                          <a:cs typeface="Consolas"/>
                          <a:sym typeface="Consolas"/>
                        </a:rPr>
                        <a:t>&gt;</a:t>
                      </a:r>
                      <a:endParaRPr sz="16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GB"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txBody>
                  <a:tcPr marT="63500" marB="63500" marR="63500" marL="63500">
                    <a:solidFill>
                      <a:srgbClr val="000000"/>
                    </a:solidFill>
                  </a:tcPr>
                </a:tc>
              </a:tr>
            </a:tbl>
          </a:graphicData>
        </a:graphic>
      </p:graphicFrame>
      <p:sp>
        <p:nvSpPr>
          <p:cNvPr id="436" name="Google Shape;436;p64"/>
          <p:cNvSpPr txBox="1"/>
          <p:nvPr/>
        </p:nvSpPr>
        <p:spPr>
          <a:xfrm>
            <a:off x="643801" y="254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KEYWORDS O PALABRAS CLAVE</a:t>
            </a:r>
            <a:endParaRPr i="1" sz="40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0" name="Shape 440"/>
        <p:cNvGrpSpPr/>
        <p:nvPr/>
      </p:nvGrpSpPr>
      <p:grpSpPr>
        <a:xfrm>
          <a:off x="0" y="0"/>
          <a:ext cx="0" cy="0"/>
          <a:chOff x="0" y="0"/>
          <a:chExt cx="0" cy="0"/>
        </a:xfrm>
      </p:grpSpPr>
      <p:sp>
        <p:nvSpPr>
          <p:cNvPr id="441" name="Google Shape;441;p6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TÍTULOS</a:t>
            </a:r>
            <a:endParaRPr b="0" i="1" sz="3600" u="none" cap="none" strike="noStrike">
              <a:solidFill>
                <a:srgbClr val="121212"/>
              </a:solidFill>
              <a:latin typeface="Anton"/>
              <a:ea typeface="Anton"/>
              <a:cs typeface="Anton"/>
              <a:sym typeface="Anton"/>
            </a:endParaRPr>
          </a:p>
        </p:txBody>
      </p:sp>
      <p:pic>
        <p:nvPicPr>
          <p:cNvPr id="442" name="Google Shape;442;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a:ea typeface="Helvetica Neue"/>
                <a:cs typeface="Helvetica Neue"/>
                <a:sym typeface="Helvetica Neue"/>
              </a:rPr>
              <a:t>Comprender el funcionamiento de los servidores.</a:t>
            </a:r>
            <a:endParaRPr sz="1800">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a:ea typeface="Helvetica Neue"/>
                <a:cs typeface="Helvetica Neue"/>
                <a:sym typeface="Helvetica Neue"/>
              </a:rPr>
              <a:t>Aplicar seguridad al sitio.</a:t>
            </a:r>
            <a:endParaRPr sz="1800">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a:ea typeface="Helvetica Neue"/>
                <a:cs typeface="Helvetica Neue"/>
                <a:sym typeface="Helvetica Neue"/>
              </a:rPr>
              <a:t>Conocer las reglas básicas para mantener el SEO.</a:t>
            </a:r>
            <a:endParaRPr sz="1800">
              <a:latin typeface="Helvetica Neue"/>
              <a:ea typeface="Helvetica Neue"/>
              <a:cs typeface="Helvetica Neue"/>
              <a:sym typeface="Helvetica Neue"/>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8" name="Google Shape;448;p66"/>
          <p:cNvSpPr txBox="1"/>
          <p:nvPr/>
        </p:nvSpPr>
        <p:spPr>
          <a:xfrm>
            <a:off x="643801" y="644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TÍTULOS</a:t>
            </a:r>
            <a:endParaRPr sz="34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34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3400">
              <a:solidFill>
                <a:schemeClr val="dk1"/>
              </a:solidFill>
              <a:latin typeface="Anton"/>
              <a:ea typeface="Anton"/>
              <a:cs typeface="Anton"/>
              <a:sym typeface="Anton"/>
            </a:endParaRPr>
          </a:p>
          <a:p>
            <a:pPr indent="0" lvl="0" marL="0" rtl="0" algn="l">
              <a:lnSpc>
                <a:spcPct val="120000"/>
              </a:lnSpc>
              <a:spcBef>
                <a:spcPts val="600"/>
              </a:spcBef>
              <a:spcAft>
                <a:spcPts val="0"/>
              </a:spcAft>
              <a:buClr>
                <a:schemeClr val="dk1"/>
              </a:buClr>
              <a:buSzPts val="1100"/>
              <a:buFont typeface="Arial"/>
              <a:buNone/>
            </a:pPr>
            <a:r>
              <a:t/>
            </a:r>
            <a:endParaRPr i="1" sz="34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34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34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34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400">
              <a:solidFill>
                <a:schemeClr val="dk1"/>
              </a:solidFill>
              <a:latin typeface="Anton"/>
              <a:ea typeface="Anton"/>
              <a:cs typeface="Anton"/>
              <a:sym typeface="Anton"/>
            </a:endParaRPr>
          </a:p>
        </p:txBody>
      </p:sp>
      <p:sp>
        <p:nvSpPr>
          <p:cNvPr id="449" name="Google Shape;449;p66"/>
          <p:cNvSpPr txBox="1"/>
          <p:nvPr/>
        </p:nvSpPr>
        <p:spPr>
          <a:xfrm>
            <a:off x="563850" y="1433075"/>
            <a:ext cx="8016300" cy="3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Indica los títulos de las páginas utilizando las etiquetas title.</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highlight>
                  <a:srgbClr val="E0FF00"/>
                </a:highlight>
                <a:latin typeface="Helvetica Neue"/>
                <a:ea typeface="Helvetica Neue"/>
                <a:cs typeface="Helvetica Neue"/>
                <a:sym typeface="Helvetica Neue"/>
              </a:rPr>
              <a:t>&lt;title&gt;Título de mi página&lt;/title&gt;</a:t>
            </a:r>
            <a:endParaRPr sz="2000">
              <a:solidFill>
                <a:schemeClr val="dk1"/>
              </a:solidFill>
              <a:highlight>
                <a:srgbClr val="E0FF00"/>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Una etiqueta title indica tanto a los usuarios como a los motores de búsqueda el tema sobre el que trata una página.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Lo ideal sería crear un título único para cada página del sitio.</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El título de tu página principal puede incluir el nombre de tu sitio web o negocio, y podría incluir otra información importante.</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latin typeface="Didact Gothic"/>
              <a:ea typeface="Didact Gothic"/>
              <a:cs typeface="Didact Gothic"/>
              <a:sym typeface="Didact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5" name="Google Shape;455;p67"/>
          <p:cNvSpPr txBox="1"/>
          <p:nvPr/>
        </p:nvSpPr>
        <p:spPr>
          <a:xfrm>
            <a:off x="643801" y="6693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DESCRIBE CON PRECISIÓN EL CONTENIDO DE LA PÁGINA</a:t>
            </a:r>
            <a:endParaRPr i="1" sz="2800">
              <a:solidFill>
                <a:schemeClr val="dk1"/>
              </a:solidFill>
              <a:latin typeface="Anton"/>
              <a:ea typeface="Anton"/>
              <a:cs typeface="Anton"/>
              <a:sym typeface="Anton"/>
            </a:endParaRPr>
          </a:p>
        </p:txBody>
      </p:sp>
      <p:sp>
        <p:nvSpPr>
          <p:cNvPr id="456" name="Google Shape;456;p67"/>
          <p:cNvSpPr txBox="1"/>
          <p:nvPr/>
        </p:nvSpPr>
        <p:spPr>
          <a:xfrm>
            <a:off x="1019375" y="1507225"/>
            <a:ext cx="3486600" cy="3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0" lvl="0" marL="0" rtl="0" algn="l">
              <a:lnSpc>
                <a:spcPct val="115000"/>
              </a:lnSpc>
              <a:spcBef>
                <a:spcPts val="200"/>
              </a:spcBef>
              <a:spcAft>
                <a:spcPts val="0"/>
              </a:spcAft>
              <a:buNone/>
            </a:pPr>
            <a:r>
              <a:t/>
            </a:r>
            <a:endParaRPr sz="1800">
              <a:latin typeface="Helvetica Neue"/>
              <a:ea typeface="Helvetica Neue"/>
              <a:cs typeface="Helvetica Neue"/>
              <a:sym typeface="Helvetica Neue"/>
            </a:endParaRPr>
          </a:p>
          <a:p>
            <a:pPr indent="-342900" lvl="0" marL="457200" rtl="0" algn="l">
              <a:lnSpc>
                <a:spcPct val="115000"/>
              </a:lnSpc>
              <a:spcBef>
                <a:spcPts val="30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Describe con precisión el contenido de la página.</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Elige un título que resulte natural y comunique de forma eficaz el tema del contenido de la página.</a:t>
            </a:r>
            <a:endParaRPr sz="1800">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1800">
              <a:latin typeface="Didact Gothic"/>
              <a:ea typeface="Didact Gothic"/>
              <a:cs typeface="Didact Gothic"/>
              <a:sym typeface="Didact Gothic"/>
            </a:endParaRPr>
          </a:p>
          <a:p>
            <a:pPr indent="-228600" lvl="0" marL="457200" rtl="0" algn="l">
              <a:lnSpc>
                <a:spcPct val="115000"/>
              </a:lnSpc>
              <a:spcBef>
                <a:spcPts val="900"/>
              </a:spcBef>
              <a:spcAft>
                <a:spcPts val="0"/>
              </a:spcAft>
              <a:buClr>
                <a:srgbClr val="000000"/>
              </a:buClr>
              <a:buSzPts val="1800"/>
              <a:buFont typeface="Didact Gothic"/>
              <a:buNone/>
            </a:pPr>
            <a:r>
              <a:t/>
            </a:r>
            <a:endParaRPr sz="1800">
              <a:latin typeface="Didact Gothic"/>
              <a:ea typeface="Didact Gothic"/>
              <a:cs typeface="Didact Gothic"/>
              <a:sym typeface="Didact Gothic"/>
            </a:endParaRPr>
          </a:p>
        </p:txBody>
      </p:sp>
      <p:sp>
        <p:nvSpPr>
          <p:cNvPr id="457" name="Google Shape;457;p67"/>
          <p:cNvSpPr txBox="1"/>
          <p:nvPr/>
        </p:nvSpPr>
        <p:spPr>
          <a:xfrm>
            <a:off x="5046450" y="1513375"/>
            <a:ext cx="3708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solidFill>
                  <a:schemeClr val="dk1"/>
                </a:solidFill>
                <a:highlight>
                  <a:schemeClr val="lt1"/>
                </a:highlight>
                <a:latin typeface="Helvetica Neue"/>
                <a:ea typeface="Helvetica Neue"/>
                <a:cs typeface="Helvetica Neue"/>
                <a:sym typeface="Helvetica Neue"/>
              </a:rPr>
              <a:t>Evitar</a:t>
            </a:r>
            <a:endParaRPr b="1" sz="1800">
              <a:solidFill>
                <a:schemeClr val="dk1"/>
              </a:solidFill>
              <a:highlight>
                <a:schemeClr val="lt1"/>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solidFill>
                  <a:schemeClr val="dk1"/>
                </a:solidFill>
                <a:highlight>
                  <a:schemeClr val="lt1"/>
                </a:highlight>
                <a:latin typeface="Helvetica Neue"/>
                <a:ea typeface="Helvetica Neue"/>
                <a:cs typeface="Helvetica Neue"/>
                <a:sym typeface="Helvetica Neue"/>
              </a:rPr>
              <a:t>Elegir un título que no tenga relación con el contenido de la página.</a:t>
            </a:r>
            <a:endParaRPr sz="1800">
              <a:solidFill>
                <a:schemeClr val="dk1"/>
              </a:solidFill>
              <a:highlight>
                <a:schemeClr val="lt1"/>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solidFill>
                  <a:schemeClr val="dk1"/>
                </a:solidFill>
                <a:highlight>
                  <a:schemeClr val="lt1"/>
                </a:highlight>
                <a:latin typeface="Helvetica Neue"/>
                <a:ea typeface="Helvetica Neue"/>
                <a:cs typeface="Helvetica Neue"/>
                <a:sym typeface="Helvetica Neue"/>
              </a:rPr>
              <a:t>Utilizar títulos predeterminados o imprecisos como "Sin título", o "Página nueva 1".</a:t>
            </a:r>
            <a:endParaRPr>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3" name="Google Shape;463;p68"/>
          <p:cNvSpPr txBox="1"/>
          <p:nvPr/>
        </p:nvSpPr>
        <p:spPr>
          <a:xfrm>
            <a:off x="643801" y="636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CREA TÍTULOS ÚNICOS PARA CADA PÁGINA </a:t>
            </a:r>
            <a:endParaRPr i="1" sz="2800">
              <a:solidFill>
                <a:schemeClr val="dk1"/>
              </a:solidFill>
              <a:latin typeface="Anton"/>
              <a:ea typeface="Anton"/>
              <a:cs typeface="Anton"/>
              <a:sym typeface="Anton"/>
            </a:endParaRPr>
          </a:p>
        </p:txBody>
      </p:sp>
      <p:sp>
        <p:nvSpPr>
          <p:cNvPr id="464" name="Google Shape;464;p68"/>
          <p:cNvSpPr txBox="1"/>
          <p:nvPr/>
        </p:nvSpPr>
        <p:spPr>
          <a:xfrm>
            <a:off x="869850" y="1735825"/>
            <a:ext cx="39408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1800">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Idealmente, todas las páginas de un sitio web deberían tener un título único. De este modo, ayudas a Google a saber en qué difiere una página respecto a las otras.</a:t>
            </a:r>
            <a:endParaRPr sz="1800">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1800">
              <a:latin typeface="Didact Gothic"/>
              <a:ea typeface="Didact Gothic"/>
              <a:cs typeface="Didact Gothic"/>
              <a:sym typeface="Didact Gothic"/>
            </a:endParaRPr>
          </a:p>
          <a:p>
            <a:pPr indent="-228600" lvl="0" marL="457200" rtl="0" algn="l">
              <a:lnSpc>
                <a:spcPct val="115000"/>
              </a:lnSpc>
              <a:spcBef>
                <a:spcPts val="900"/>
              </a:spcBef>
              <a:spcAft>
                <a:spcPts val="0"/>
              </a:spcAft>
              <a:buClr>
                <a:srgbClr val="000000"/>
              </a:buClr>
              <a:buSzPts val="1800"/>
              <a:buFont typeface="Didact Gothic"/>
              <a:buNone/>
            </a:pPr>
            <a:r>
              <a:t/>
            </a:r>
            <a:endParaRPr sz="1800">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1800">
              <a:latin typeface="Didact Gothic"/>
              <a:ea typeface="Didact Gothic"/>
              <a:cs typeface="Didact Gothic"/>
              <a:sym typeface="Didact Gothic"/>
            </a:endParaRPr>
          </a:p>
        </p:txBody>
      </p:sp>
      <p:sp>
        <p:nvSpPr>
          <p:cNvPr id="465" name="Google Shape;465;p68"/>
          <p:cNvSpPr txBox="1"/>
          <p:nvPr/>
        </p:nvSpPr>
        <p:spPr>
          <a:xfrm>
            <a:off x="5254425" y="174665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highlight>
                  <a:schemeClr val="lt1"/>
                </a:highlight>
                <a:latin typeface="Helvetica Neue"/>
                <a:ea typeface="Helvetica Neue"/>
                <a:cs typeface="Helvetica Neue"/>
                <a:sym typeface="Helvetica Neue"/>
              </a:rPr>
              <a:t>Evitar</a:t>
            </a:r>
            <a:endParaRPr b="1" sz="1800">
              <a:highlight>
                <a:schemeClr val="lt1"/>
              </a:highlight>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1800">
              <a:highlight>
                <a:schemeClr val="lt1"/>
              </a:highlight>
              <a:latin typeface="Didact Gothic"/>
              <a:ea typeface="Didact Gothic"/>
              <a:cs typeface="Didact Gothic"/>
              <a:sym typeface="Didact Gothic"/>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highlight>
                  <a:schemeClr val="lt1"/>
                </a:highlight>
                <a:latin typeface="Helvetica Neue"/>
                <a:ea typeface="Helvetica Neue"/>
                <a:cs typeface="Helvetica Neue"/>
                <a:sym typeface="Helvetica Neue"/>
              </a:rPr>
              <a:t>Utilizar un mismo título en todas las páginas de un sitio web, o en un gran número de ellas.</a:t>
            </a:r>
            <a:endParaRPr sz="1600">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1" name="Google Shape;471;p69"/>
          <p:cNvSpPr txBox="1"/>
          <p:nvPr/>
        </p:nvSpPr>
        <p:spPr>
          <a:xfrm>
            <a:off x="643801" y="636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UTILIZA TÍTULOS BREVES PERO DESCRIPTIVOS</a:t>
            </a:r>
            <a:endParaRPr i="1" sz="2800">
              <a:solidFill>
                <a:schemeClr val="dk1"/>
              </a:solidFill>
              <a:latin typeface="Anton"/>
              <a:ea typeface="Anton"/>
              <a:cs typeface="Anton"/>
              <a:sym typeface="Anton"/>
            </a:endParaRPr>
          </a:p>
        </p:txBody>
      </p:sp>
      <p:sp>
        <p:nvSpPr>
          <p:cNvPr id="472" name="Google Shape;472;p69"/>
          <p:cNvSpPr txBox="1"/>
          <p:nvPr/>
        </p:nvSpPr>
        <p:spPr>
          <a:xfrm>
            <a:off x="4644400" y="1659625"/>
            <a:ext cx="39345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Utilizar títulos demasiado largos que proporcionan poca información a los usuarios.</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Añadir palabras clave innecesarias a las etiquetas de título.</a:t>
            </a:r>
            <a:endParaRPr sz="1800">
              <a:highlight>
                <a:srgbClr val="FFFFFF"/>
              </a:highlight>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000000"/>
              </a:buClr>
              <a:buSzPts val="1800"/>
              <a:buFont typeface="Didact Gothic"/>
              <a:buNone/>
            </a:pPr>
            <a:r>
              <a:t/>
            </a:r>
            <a:endParaRPr sz="1800">
              <a:highlight>
                <a:srgbClr val="FFFFFF"/>
              </a:highlight>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
        <p:nvSpPr>
          <p:cNvPr id="473" name="Google Shape;473;p69"/>
          <p:cNvSpPr txBox="1"/>
          <p:nvPr/>
        </p:nvSpPr>
        <p:spPr>
          <a:xfrm>
            <a:off x="726050" y="1659625"/>
            <a:ext cx="36828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Los títulos pueden ser breves e informativos a la vez. Si el título es demasiado largo, o se considera que incluye información poco relevante, es posible que se muestre solo una parte de él en los resultados de búsqueda.</a:t>
            </a:r>
            <a:endParaRPr sz="1800">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7" name="Shape 477"/>
        <p:cNvGrpSpPr/>
        <p:nvPr/>
      </p:nvGrpSpPr>
      <p:grpSpPr>
        <a:xfrm>
          <a:off x="0" y="0"/>
          <a:ext cx="0" cy="0"/>
          <a:chOff x="0" y="0"/>
          <a:chExt cx="0" cy="0"/>
        </a:xfrm>
      </p:grpSpPr>
      <p:sp>
        <p:nvSpPr>
          <p:cNvPr id="478" name="Google Shape;478;p7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META DESCRIPTION</a:t>
            </a:r>
            <a:endParaRPr i="1" sz="3600">
              <a:solidFill>
                <a:srgbClr val="121212"/>
              </a:solidFill>
              <a:latin typeface="Anton"/>
              <a:ea typeface="Anton"/>
              <a:cs typeface="Anton"/>
              <a:sym typeface="Anton"/>
            </a:endParaRPr>
          </a:p>
        </p:txBody>
      </p:sp>
      <p:pic>
        <p:nvPicPr>
          <p:cNvPr id="479" name="Google Shape;479;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5" name="Google Shape;485;p71"/>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UTILIZA LA METAETIQUETA “DESCRIPTION”</a:t>
            </a:r>
            <a:endParaRPr i="1" sz="3400">
              <a:solidFill>
                <a:schemeClr val="dk1"/>
              </a:solidFill>
              <a:latin typeface="Anton"/>
              <a:ea typeface="Anton"/>
              <a:cs typeface="Anton"/>
              <a:sym typeface="Anton"/>
            </a:endParaRPr>
          </a:p>
        </p:txBody>
      </p:sp>
      <p:sp>
        <p:nvSpPr>
          <p:cNvPr id="486" name="Google Shape;486;p71"/>
          <p:cNvSpPr txBox="1"/>
          <p:nvPr/>
        </p:nvSpPr>
        <p:spPr>
          <a:xfrm>
            <a:off x="4637725" y="1888225"/>
            <a:ext cx="4075500" cy="161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800">
                <a:latin typeface="Helvetica Neue"/>
                <a:ea typeface="Helvetica Neue"/>
                <a:cs typeface="Helvetica Neue"/>
                <a:sym typeface="Helvetica Neue"/>
              </a:rPr>
              <a:t>La metaetiqueta de descripción de una página, ofrece a Google y a otros buscadores un resumen del contenido de la misma. Puede contener una frase o dos, o incluso un párrafo breve.</a:t>
            </a:r>
            <a:endParaRPr sz="1800">
              <a:latin typeface="Helvetica Neue"/>
              <a:ea typeface="Helvetica Neue"/>
              <a:cs typeface="Helvetica Neue"/>
              <a:sym typeface="Helvetica Neue"/>
            </a:endParaRPr>
          </a:p>
          <a:p>
            <a:pPr indent="-228600" lvl="0" marL="457200" rtl="0" algn="l">
              <a:lnSpc>
                <a:spcPct val="115000"/>
              </a:lnSpc>
              <a:spcBef>
                <a:spcPts val="900"/>
              </a:spcBef>
              <a:spcAft>
                <a:spcPts val="0"/>
              </a:spcAft>
              <a:buClr>
                <a:srgbClr val="000000"/>
              </a:buClr>
              <a:buSzPts val="1600"/>
              <a:buFont typeface="Didact Gothic"/>
              <a:buNone/>
            </a:pPr>
            <a:r>
              <a:t/>
            </a:r>
            <a:endParaRPr sz="1600">
              <a:highlight>
                <a:srgbClr val="FFFFFF"/>
              </a:highlight>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1600">
              <a:highlight>
                <a:srgbClr val="FFFFFF"/>
              </a:highlight>
              <a:latin typeface="Didact Gothic"/>
              <a:ea typeface="Didact Gothic"/>
              <a:cs typeface="Didact Gothic"/>
              <a:sym typeface="Didact Gothic"/>
            </a:endParaRPr>
          </a:p>
        </p:txBody>
      </p:sp>
      <p:pic>
        <p:nvPicPr>
          <p:cNvPr id="487" name="Google Shape;487;p71"/>
          <p:cNvPicPr preferRelativeResize="0"/>
          <p:nvPr/>
        </p:nvPicPr>
        <p:blipFill>
          <a:blip r:embed="rId4">
            <a:alphaModFix/>
          </a:blip>
          <a:stretch>
            <a:fillRect/>
          </a:stretch>
        </p:blipFill>
        <p:spPr>
          <a:xfrm>
            <a:off x="421254" y="1603175"/>
            <a:ext cx="3787901" cy="3193725"/>
          </a:xfrm>
          <a:prstGeom prst="rect">
            <a:avLst/>
          </a:prstGeom>
          <a:noFill/>
          <a:ln>
            <a:noFill/>
          </a:ln>
        </p:spPr>
      </p:pic>
      <p:sp>
        <p:nvSpPr>
          <p:cNvPr id="488" name="Google Shape;488;p71"/>
          <p:cNvSpPr txBox="1"/>
          <p:nvPr/>
        </p:nvSpPr>
        <p:spPr>
          <a:xfrm>
            <a:off x="4474600" y="3601825"/>
            <a:ext cx="4562400" cy="405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nsolas"/>
                <a:ea typeface="Consolas"/>
                <a:cs typeface="Consolas"/>
                <a:sym typeface="Consolas"/>
              </a:rPr>
              <a:t>&lt;meta name="description" content="Parrafo"&gt;</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4" name="Google Shape;494;p72"/>
          <p:cNvSpPr txBox="1"/>
          <p:nvPr/>
        </p:nvSpPr>
        <p:spPr>
          <a:xfrm>
            <a:off x="4741450" y="2076150"/>
            <a:ext cx="3782100" cy="20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2000">
                <a:highlight>
                  <a:srgbClr val="FFFFFF"/>
                </a:highlight>
                <a:latin typeface="Helvetica Neue"/>
                <a:ea typeface="Helvetica Neue"/>
                <a:cs typeface="Helvetica Neue"/>
                <a:sym typeface="Helvetica Neue"/>
              </a:rPr>
              <a:t>Las metaetiquetas de descripción son importantes, porque </a:t>
            </a:r>
            <a:r>
              <a:rPr lang="en-GB" sz="2000">
                <a:latin typeface="Helvetica Neue"/>
                <a:ea typeface="Helvetica Neue"/>
                <a:cs typeface="Helvetica Neue"/>
                <a:sym typeface="Helvetica Neue"/>
              </a:rPr>
              <a:t>Google puede utilizarlas como fragmentos en los resultados de búsqueda de tus páginas. </a:t>
            </a:r>
            <a:endParaRPr sz="2000">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2000">
              <a:highlight>
                <a:srgbClr val="FFFFFF"/>
              </a:highlight>
              <a:latin typeface="Didact Gothic"/>
              <a:ea typeface="Didact Gothic"/>
              <a:cs typeface="Didact Gothic"/>
              <a:sym typeface="Didact Gothic"/>
            </a:endParaRPr>
          </a:p>
        </p:txBody>
      </p:sp>
      <p:pic>
        <p:nvPicPr>
          <p:cNvPr id="495" name="Google Shape;495;p72"/>
          <p:cNvPicPr preferRelativeResize="0"/>
          <p:nvPr/>
        </p:nvPicPr>
        <p:blipFill>
          <a:blip r:embed="rId4">
            <a:alphaModFix/>
          </a:blip>
          <a:stretch>
            <a:fillRect/>
          </a:stretch>
        </p:blipFill>
        <p:spPr>
          <a:xfrm>
            <a:off x="726050" y="1704628"/>
            <a:ext cx="3550749" cy="2884325"/>
          </a:xfrm>
          <a:prstGeom prst="rect">
            <a:avLst/>
          </a:prstGeom>
          <a:noFill/>
          <a:ln>
            <a:noFill/>
          </a:ln>
        </p:spPr>
      </p:pic>
      <p:sp>
        <p:nvSpPr>
          <p:cNvPr id="496" name="Google Shape;496;p72"/>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UTILIZA LA METAETIQUETA “DESCRIPTION”</a:t>
            </a:r>
            <a:endParaRPr i="1" sz="3400">
              <a:solidFill>
                <a:schemeClr val="dk1"/>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2" name="Google Shape;502;p73"/>
          <p:cNvSpPr txBox="1"/>
          <p:nvPr/>
        </p:nvSpPr>
        <p:spPr>
          <a:xfrm>
            <a:off x="4491800" y="1586950"/>
            <a:ext cx="44571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Didact Gothic"/>
              <a:buChar char="●"/>
            </a:pPr>
            <a:r>
              <a:rPr lang="en-GB" sz="1800">
                <a:latin typeface="Helvetica Neue"/>
                <a:ea typeface="Helvetica Neue"/>
                <a:cs typeface="Helvetica Neue"/>
                <a:sym typeface="Helvetica Neue"/>
              </a:rPr>
              <a:t>Que no tengan relación con el contenido de las páginas.</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Didact Gothic"/>
              <a:buChar char="●"/>
            </a:pPr>
            <a:r>
              <a:rPr lang="en-GB" sz="1800">
                <a:latin typeface="Helvetica Neue"/>
                <a:ea typeface="Helvetica Neue"/>
                <a:cs typeface="Helvetica Neue"/>
                <a:sym typeface="Helvetica Neue"/>
              </a:rPr>
              <a:t>Proporcionar descripciones generales como "Esto es una página web" </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Didact Gothic"/>
              <a:buChar char="●"/>
            </a:pPr>
            <a:r>
              <a:rPr lang="en-GB" sz="1800">
                <a:latin typeface="Helvetica Neue"/>
                <a:ea typeface="Helvetica Neue"/>
                <a:cs typeface="Helvetica Neue"/>
                <a:sym typeface="Helvetica Neue"/>
              </a:rPr>
              <a:t>Rellenar la descripción solo con palabras clave.</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Didact Gothic"/>
              <a:buChar char="●"/>
            </a:pPr>
            <a:r>
              <a:rPr lang="en-GB" sz="1800">
                <a:latin typeface="Helvetica Neue"/>
                <a:ea typeface="Helvetica Neue"/>
                <a:cs typeface="Helvetica Neue"/>
                <a:sym typeface="Helvetica Neue"/>
              </a:rPr>
              <a:t>Copiar y pegar todo el contenido del documento.</a:t>
            </a:r>
            <a:endParaRPr sz="1800">
              <a:highlight>
                <a:srgbClr val="FFFFFF"/>
              </a:highlight>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
        <p:nvSpPr>
          <p:cNvPr id="503" name="Google Shape;503;p73"/>
          <p:cNvSpPr txBox="1"/>
          <p:nvPr/>
        </p:nvSpPr>
        <p:spPr>
          <a:xfrm>
            <a:off x="679225" y="1586950"/>
            <a:ext cx="3618600" cy="32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0" lvl="0" marL="0" rtl="0" algn="l">
              <a:lnSpc>
                <a:spcPct val="115000"/>
              </a:lnSpc>
              <a:spcBef>
                <a:spcPts val="900"/>
              </a:spcBef>
              <a:spcAft>
                <a:spcPts val="0"/>
              </a:spcAft>
              <a:buNone/>
            </a:pPr>
            <a:r>
              <a:rPr b="1" lang="en-GB" sz="1800">
                <a:latin typeface="Helvetica Neue"/>
                <a:ea typeface="Helvetica Neue"/>
                <a:cs typeface="Helvetica Neue"/>
                <a:sym typeface="Helvetica Neue"/>
              </a:rPr>
              <a:t>Resume de forma precisa el contenido de la página:</a:t>
            </a:r>
            <a:endParaRPr b="1" sz="1800">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Descriptivo e informativo. </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Capta el interés al leer la metaetiqueta.</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Comprobar que tenga la longitud adecuada, para mostrarse por completo en la búsqueda.</a:t>
            </a:r>
            <a:endParaRPr sz="1800">
              <a:latin typeface="Helvetica Neue"/>
              <a:ea typeface="Helvetica Neue"/>
              <a:cs typeface="Helvetica Neue"/>
              <a:sym typeface="Helvetica Neue"/>
            </a:endParaRPr>
          </a:p>
        </p:txBody>
      </p:sp>
      <p:sp>
        <p:nvSpPr>
          <p:cNvPr id="504" name="Google Shape;504;p73"/>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UTILIZA LA METAETIQUETA “DESCRIPTION”</a:t>
            </a:r>
            <a:endParaRPr i="1" sz="3400">
              <a:solidFill>
                <a:schemeClr val="dk1"/>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0" name="Google Shape;510;p74"/>
          <p:cNvSpPr txBox="1"/>
          <p:nvPr/>
        </p:nvSpPr>
        <p:spPr>
          <a:xfrm>
            <a:off x="5236475" y="1586950"/>
            <a:ext cx="36393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Utilizar una única metaetiqueta de descripción en todas las páginas de un sitio web, o en un gran número de ellas.</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
        <p:nvSpPr>
          <p:cNvPr id="511" name="Google Shape;511;p74"/>
          <p:cNvSpPr txBox="1"/>
          <p:nvPr/>
        </p:nvSpPr>
        <p:spPr>
          <a:xfrm>
            <a:off x="610000" y="1586950"/>
            <a:ext cx="4478100" cy="3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b="1" lang="en-GB" sz="1800">
                <a:latin typeface="Helvetica Neue"/>
                <a:ea typeface="Helvetica Neue"/>
                <a:cs typeface="Helvetica Neue"/>
                <a:sym typeface="Helvetica Neue"/>
              </a:rPr>
              <a:t>Utiliza descripciones únicas en cada página.</a:t>
            </a:r>
            <a:endParaRPr b="1" sz="1800">
              <a:latin typeface="Helvetica Neue"/>
              <a:ea typeface="Helvetica Neue"/>
              <a:cs typeface="Helvetica Neue"/>
              <a:sym typeface="Helvetica Neue"/>
            </a:endParaRPr>
          </a:p>
          <a:p>
            <a:pPr indent="0" lvl="0" marL="0" rtl="0" algn="l">
              <a:lnSpc>
                <a:spcPct val="115000"/>
              </a:lnSpc>
              <a:spcBef>
                <a:spcPts val="900"/>
              </a:spcBef>
              <a:spcAft>
                <a:spcPts val="900"/>
              </a:spcAft>
              <a:buNone/>
            </a:pPr>
            <a:r>
              <a:rPr lang="en-GB" sz="1800">
                <a:latin typeface="Helvetica Neue"/>
                <a:ea typeface="Helvetica Neue"/>
                <a:cs typeface="Helvetica Neue"/>
                <a:sym typeface="Helvetica Neue"/>
              </a:rPr>
              <a:t>Ayudas tanto a los usuarios como a Google, sobre todo si los usuarios realizan búsquedas que muestran varias páginas de tu dominio (por ejemplo, búsquedas con el operador site:). </a:t>
            </a:r>
            <a:endParaRPr sz="1800">
              <a:latin typeface="Helvetica Neue"/>
              <a:ea typeface="Helvetica Neue"/>
              <a:cs typeface="Helvetica Neue"/>
              <a:sym typeface="Helvetica Neue"/>
            </a:endParaRPr>
          </a:p>
        </p:txBody>
      </p:sp>
      <p:sp>
        <p:nvSpPr>
          <p:cNvPr id="512" name="Google Shape;512;p74"/>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UTILIZA LA METAETIQUETA “DESCRIPTION”</a:t>
            </a:r>
            <a:endParaRPr i="1" sz="3400">
              <a:solidFill>
                <a:schemeClr val="dk1"/>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16" name="Shape 516"/>
        <p:cNvGrpSpPr/>
        <p:nvPr/>
      </p:nvGrpSpPr>
      <p:grpSpPr>
        <a:xfrm>
          <a:off x="0" y="0"/>
          <a:ext cx="0" cy="0"/>
          <a:chOff x="0" y="0"/>
          <a:chExt cx="0" cy="0"/>
        </a:xfrm>
      </p:grpSpPr>
      <p:sp>
        <p:nvSpPr>
          <p:cNvPr id="517" name="Google Shape;517;p7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ENCABEZADOS</a:t>
            </a:r>
            <a:endParaRPr i="1" sz="3600">
              <a:solidFill>
                <a:srgbClr val="121212"/>
              </a:solidFill>
              <a:latin typeface="Anton"/>
              <a:ea typeface="Anton"/>
              <a:cs typeface="Anton"/>
              <a:sym typeface="Anton"/>
            </a:endParaRPr>
          </a:p>
        </p:txBody>
      </p:sp>
      <p:pic>
        <p:nvPicPr>
          <p:cNvPr id="518" name="Google Shape;518;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483500" y="13139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Condicionales:</a:t>
            </a:r>
            <a:r>
              <a:rPr lang="en-GB">
                <a:solidFill>
                  <a:schemeClr val="dk1"/>
                </a:solidFill>
                <a:latin typeface="Helvetica Neue"/>
                <a:ea typeface="Helvetica Neue"/>
                <a:cs typeface="Helvetica Neue"/>
                <a:sym typeface="Helvetica Neue"/>
              </a:rPr>
              <a:t> permiten establecer reglas para validar si se aplica o no una acción, cambio o asignación en el atributo de un elemento.</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Bucle:</a:t>
            </a:r>
            <a:r>
              <a:rPr lang="en-GB">
                <a:solidFill>
                  <a:schemeClr val="dk1"/>
                </a:solidFill>
                <a:latin typeface="Helvetica Neue"/>
                <a:ea typeface="Helvetica Neue"/>
                <a:cs typeface="Helvetica Neue"/>
                <a:sym typeface="Helvetica Neue"/>
              </a:rPr>
              <a:t> es una secuencia que repite más de una vez una porción de código, dada cierta condición. Cuando la misma deja de cumplirse, el bucle finaliza.</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Each:</a:t>
            </a:r>
            <a:r>
              <a:rPr lang="en-GB">
                <a:solidFill>
                  <a:schemeClr val="dk1"/>
                </a:solidFill>
                <a:latin typeface="Helvetica Neue"/>
                <a:ea typeface="Helvetica Neue"/>
                <a:cs typeface="Helvetica Neue"/>
                <a:sym typeface="Helvetica Neue"/>
              </a:rPr>
              <a:t> esta regla facilita la emisión de estilos, o la evaluación del código para cada elemento de una lista, o cada par en un mapa.</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p:txBody>
      </p:sp>
      <p:sp>
        <p:nvSpPr>
          <p:cNvPr id="134" name="Google Shape;134;p3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12</a:t>
            </a:r>
            <a:endParaRPr i="1" sz="2000">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750700" y="13139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Maps:</a:t>
            </a:r>
            <a:r>
              <a:rPr lang="en-GB">
                <a:solidFill>
                  <a:schemeClr val="dk1"/>
                </a:solidFill>
                <a:latin typeface="Helvetica Neue"/>
                <a:ea typeface="Helvetica Neue"/>
                <a:cs typeface="Helvetica Neue"/>
                <a:sym typeface="Helvetica Neue"/>
              </a:rPr>
              <a:t> los mapas son variables cuyo valor es una colección de variables. Se definen con un nombre que los identifica. Las claves suelen ser cadenas o números, mientras que los valores pueden ser cualquier tipo de dato.</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Extend: </a:t>
            </a:r>
            <a:r>
              <a:rPr lang="en-GB">
                <a:solidFill>
                  <a:schemeClr val="dk1"/>
                </a:solidFill>
                <a:latin typeface="Helvetica Neue"/>
                <a:ea typeface="Helvetica Neue"/>
                <a:cs typeface="Helvetica Neue"/>
                <a:sym typeface="Helvetica Neue"/>
              </a:rPr>
              <a:t>a menudo, al diseñar una página una clase debe tener todos los estilos de otra clase, así como sus propios estilos específicos. En esos casos usamos @extend, para traer los estilos de otra clase.</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Mixins:</a:t>
            </a:r>
            <a:r>
              <a:rPr lang="en-GB">
                <a:solidFill>
                  <a:schemeClr val="dk1"/>
                </a:solidFill>
                <a:latin typeface="Helvetica Neue"/>
                <a:ea typeface="Helvetica Neue"/>
                <a:cs typeface="Helvetica Neue"/>
                <a:sym typeface="Helvetica Neue"/>
              </a:rPr>
              <a:t> te permiten definir estilos que pueden ser reutilizados en tu proyecto.</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4" name="Google Shape;524;p76"/>
          <p:cNvSpPr txBox="1"/>
          <p:nvPr/>
        </p:nvSpPr>
        <p:spPr>
          <a:xfrm>
            <a:off x="279725" y="1514350"/>
            <a:ext cx="8517000" cy="19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Al utilizar varios tamaños de encabezado en orden (h1,h2,h3, etc), se crea una estructura jerárquica de contenido, lo que permite a los usuarios navegar por un documento con más facilidad.</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900"/>
              </a:spcAft>
              <a:buClr>
                <a:schemeClr val="dk1"/>
              </a:buClr>
              <a:buSzPts val="1100"/>
              <a:buFont typeface="Arial"/>
              <a:buNone/>
            </a:pPr>
            <a:r>
              <a:rPr lang="en-GB" sz="1800">
                <a:latin typeface="Helvetica Neue"/>
                <a:ea typeface="Helvetica Neue"/>
                <a:cs typeface="Helvetica Neue"/>
                <a:sym typeface="Helvetica Neue"/>
              </a:rPr>
              <a:t>Considera cuáles son los puntos principales y secundarios del contenido de la página y, en función de ello, decide dónde utilizar etiquetas de encabezado.</a:t>
            </a:r>
            <a:endParaRPr sz="1800">
              <a:highlight>
                <a:srgbClr val="FFFFFF"/>
              </a:highlight>
              <a:latin typeface="Helvetica Neue"/>
              <a:ea typeface="Helvetica Neue"/>
              <a:cs typeface="Helvetica Neue"/>
              <a:sym typeface="Helvetica Neue"/>
            </a:endParaRPr>
          </a:p>
        </p:txBody>
      </p:sp>
      <p:sp>
        <p:nvSpPr>
          <p:cNvPr id="525" name="Google Shape;525;p76"/>
          <p:cNvSpPr txBox="1"/>
          <p:nvPr/>
        </p:nvSpPr>
        <p:spPr>
          <a:xfrm>
            <a:off x="693575" y="3435888"/>
            <a:ext cx="76893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1800">
                <a:highlight>
                  <a:srgbClr val="E0FF00"/>
                </a:highlight>
                <a:latin typeface="Helvetica Neue"/>
                <a:ea typeface="Helvetica Neue"/>
                <a:cs typeface="Helvetica Neue"/>
                <a:sym typeface="Helvetica Neue"/>
              </a:rPr>
              <a:t>Evita escribir texto que no ayude a definir la estructura de la página y utilizar etiquetas de encabezado en lugares en los que otras etiquetas, como &lt;em&gt; y &lt;strong&gt;, serían más adecuadas.</a:t>
            </a:r>
            <a:endParaRPr sz="1800">
              <a:highlight>
                <a:srgbClr val="E0FF00"/>
              </a:highlight>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1800">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800">
              <a:highlight>
                <a:srgbClr val="FFFFFF"/>
              </a:highlight>
              <a:latin typeface="Roboto"/>
              <a:ea typeface="Roboto"/>
              <a:cs typeface="Roboto"/>
              <a:sym typeface="Roboto"/>
            </a:endParaRPr>
          </a:p>
          <a:p>
            <a:pPr indent="0" lvl="0" marL="0" rtl="0" algn="l">
              <a:lnSpc>
                <a:spcPct val="115000"/>
              </a:lnSpc>
              <a:spcBef>
                <a:spcPts val="900"/>
              </a:spcBef>
              <a:spcAft>
                <a:spcPts val="900"/>
              </a:spcAft>
              <a:buNone/>
            </a:pPr>
            <a:r>
              <a:t/>
            </a:r>
            <a:endParaRPr sz="1800">
              <a:highlight>
                <a:srgbClr val="FFFFFF"/>
              </a:highlight>
              <a:latin typeface="Roboto"/>
              <a:ea typeface="Roboto"/>
              <a:cs typeface="Roboto"/>
              <a:sym typeface="Roboto"/>
            </a:endParaRPr>
          </a:p>
        </p:txBody>
      </p:sp>
      <p:sp>
        <p:nvSpPr>
          <p:cNvPr id="526" name="Google Shape;526;p76"/>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400">
                <a:solidFill>
                  <a:schemeClr val="dk1"/>
                </a:solidFill>
                <a:latin typeface="Anton"/>
                <a:ea typeface="Anton"/>
                <a:cs typeface="Anton"/>
                <a:sym typeface="Anton"/>
              </a:rPr>
              <a:t>IMAGINA QUE HACES UN ESQUEMA</a:t>
            </a:r>
            <a:endParaRPr i="1" sz="3400">
              <a:solidFill>
                <a:schemeClr val="dk1"/>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2" name="Google Shape;532;p77"/>
          <p:cNvSpPr txBox="1"/>
          <p:nvPr/>
        </p:nvSpPr>
        <p:spPr>
          <a:xfrm>
            <a:off x="643801" y="677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MODERA LA CANTIDAD DE ENCABEZADOS POR PÁGINA</a:t>
            </a:r>
            <a:endParaRPr i="1" sz="2800">
              <a:solidFill>
                <a:schemeClr val="dk1"/>
              </a:solidFill>
              <a:latin typeface="Anton"/>
              <a:ea typeface="Anton"/>
              <a:cs typeface="Anton"/>
              <a:sym typeface="Anton"/>
            </a:endParaRPr>
          </a:p>
        </p:txBody>
      </p:sp>
      <p:sp>
        <p:nvSpPr>
          <p:cNvPr id="533" name="Google Shape;533;p77"/>
          <p:cNvSpPr txBox="1"/>
          <p:nvPr/>
        </p:nvSpPr>
        <p:spPr>
          <a:xfrm>
            <a:off x="889325" y="1595725"/>
            <a:ext cx="38703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b="1" lang="en-GB" sz="1800">
                <a:latin typeface="Helvetica Neue"/>
                <a:ea typeface="Helvetica Neue"/>
                <a:cs typeface="Helvetica Neue"/>
                <a:sym typeface="Helvetica Neue"/>
              </a:rPr>
              <a:t>Sugerencia</a:t>
            </a:r>
            <a:endParaRPr b="1" sz="1800">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latin typeface="Helvetica Neue"/>
                <a:ea typeface="Helvetica Neue"/>
                <a:cs typeface="Helvetica Neue"/>
                <a:sym typeface="Helvetica Neue"/>
              </a:rPr>
              <a:t>Utiliza etiquetas de encabezado cuando creas que es pertinente, pero ten en cuenta que si incluyes demasiadas en una página, a los usuarios les costará distinguir de un vistazo dónde comienza o termina cada tema.</a:t>
            </a:r>
            <a:endParaRPr sz="1800">
              <a:latin typeface="Helvetica Neue"/>
              <a:ea typeface="Helvetica Neue"/>
              <a:cs typeface="Helvetica Neue"/>
              <a:sym typeface="Helvetica Neue"/>
            </a:endParaRPr>
          </a:p>
          <a:p>
            <a:pPr indent="-228600" lvl="0" marL="457200" rtl="0" algn="l">
              <a:lnSpc>
                <a:spcPct val="115000"/>
              </a:lnSpc>
              <a:spcBef>
                <a:spcPts val="0"/>
              </a:spcBef>
              <a:spcAft>
                <a:spcPts val="0"/>
              </a:spcAft>
              <a:buClr>
                <a:srgbClr val="000000"/>
              </a:buClr>
              <a:buSzPts val="1800"/>
              <a:buFont typeface="Didact Gothic"/>
              <a:buNone/>
            </a:pPr>
            <a:r>
              <a:t/>
            </a:r>
            <a:endParaRPr sz="1800">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1800">
              <a:latin typeface="Didact Gothic"/>
              <a:ea typeface="Didact Gothic"/>
              <a:cs typeface="Didact Gothic"/>
              <a:sym typeface="Didact Gothic"/>
            </a:endParaRPr>
          </a:p>
        </p:txBody>
      </p:sp>
      <p:sp>
        <p:nvSpPr>
          <p:cNvPr id="534" name="Google Shape;534;p77"/>
          <p:cNvSpPr txBox="1"/>
          <p:nvPr/>
        </p:nvSpPr>
        <p:spPr>
          <a:xfrm>
            <a:off x="4869175" y="1595725"/>
            <a:ext cx="38703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highlight>
                  <a:schemeClr val="lt1"/>
                </a:highlight>
                <a:latin typeface="Helvetica Neue"/>
                <a:ea typeface="Helvetica Neue"/>
                <a:cs typeface="Helvetica Neue"/>
                <a:sym typeface="Helvetica Neue"/>
              </a:rPr>
              <a:t>Evitar</a:t>
            </a:r>
            <a:endParaRPr b="1" sz="1800">
              <a:highlight>
                <a:schemeClr val="lt1"/>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highlight>
                  <a:schemeClr val="lt1"/>
                </a:highlight>
                <a:latin typeface="Helvetica Neue"/>
                <a:ea typeface="Helvetica Neue"/>
                <a:cs typeface="Helvetica Neue"/>
                <a:sym typeface="Helvetica Neue"/>
              </a:rPr>
              <a:t>Utilizar demasiadas etiquetas de encabezado en una página.</a:t>
            </a:r>
            <a:endParaRPr sz="1800">
              <a:highlight>
                <a:schemeClr val="lt1"/>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chemeClr val="lt1"/>
                </a:highlight>
                <a:latin typeface="Helvetica Neue"/>
                <a:ea typeface="Helvetica Neue"/>
                <a:cs typeface="Helvetica Neue"/>
                <a:sym typeface="Helvetica Neue"/>
              </a:rPr>
              <a:t>Escribir encabezados muy largos.</a:t>
            </a:r>
            <a:endParaRPr sz="1800">
              <a:highlight>
                <a:schemeClr val="lt1"/>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chemeClr val="lt1"/>
                </a:highlight>
                <a:latin typeface="Helvetica Neue"/>
                <a:ea typeface="Helvetica Neue"/>
                <a:cs typeface="Helvetica Neue"/>
                <a:sym typeface="Helvetica Neue"/>
              </a:rPr>
              <a:t>Usar etiquetas de encabezado solo para añadir estilo al texto, sin definir una estructura.</a:t>
            </a:r>
            <a:endParaRPr sz="1800">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8" name="Shape 538"/>
        <p:cNvGrpSpPr/>
        <p:nvPr/>
      </p:nvGrpSpPr>
      <p:grpSpPr>
        <a:xfrm>
          <a:off x="0" y="0"/>
          <a:ext cx="0" cy="0"/>
          <a:chOff x="0" y="0"/>
          <a:chExt cx="0" cy="0"/>
        </a:xfrm>
      </p:grpSpPr>
      <p:sp>
        <p:nvSpPr>
          <p:cNvPr id="539" name="Google Shape;539;p7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ORGANIZAR LA JERARQUÍA </a:t>
            </a:r>
            <a:endParaRPr i="1" sz="3600">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DE ARCHIVOS</a:t>
            </a:r>
            <a:endParaRPr i="1" sz="3600">
              <a:solidFill>
                <a:srgbClr val="121212"/>
              </a:solidFill>
              <a:latin typeface="Anton"/>
              <a:ea typeface="Anton"/>
              <a:cs typeface="Anton"/>
              <a:sym typeface="Anton"/>
            </a:endParaRPr>
          </a:p>
        </p:txBody>
      </p:sp>
      <p:pic>
        <p:nvPicPr>
          <p:cNvPr id="540" name="Google Shape;540;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6" name="Google Shape;546;p79"/>
          <p:cNvSpPr txBox="1"/>
          <p:nvPr/>
        </p:nvSpPr>
        <p:spPr>
          <a:xfrm>
            <a:off x="643801" y="693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ENTIENDE CÓMO UTILIZAN LOS BUSCADORES LAS URL</a:t>
            </a:r>
            <a:endParaRPr i="1" sz="2800">
              <a:solidFill>
                <a:schemeClr val="dk1"/>
              </a:solidFill>
              <a:latin typeface="Anton"/>
              <a:ea typeface="Anton"/>
              <a:cs typeface="Anton"/>
              <a:sym typeface="Anton"/>
            </a:endParaRPr>
          </a:p>
        </p:txBody>
      </p:sp>
      <p:sp>
        <p:nvSpPr>
          <p:cNvPr id="547" name="Google Shape;547;p79"/>
          <p:cNvSpPr txBox="1"/>
          <p:nvPr/>
        </p:nvSpPr>
        <p:spPr>
          <a:xfrm>
            <a:off x="530700" y="1930250"/>
            <a:ext cx="8082600" cy="239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2000">
                <a:highlight>
                  <a:srgbClr val="FFFFFF"/>
                </a:highlight>
                <a:latin typeface="Helvetica Neue"/>
                <a:ea typeface="Helvetica Neue"/>
                <a:cs typeface="Helvetica Neue"/>
                <a:sym typeface="Helvetica Neue"/>
              </a:rPr>
              <a:t>Los buscadores necesitan una URL única por fragmento de contenido para poder rastrear e indexar dicho contenido. Deben utilizar URL diferentes para que aparezcan correctamente en la búsqueda.</a:t>
            </a:r>
            <a:endParaRPr sz="20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Clr>
                <a:schemeClr val="dk1"/>
              </a:buClr>
              <a:buSzPts val="1100"/>
              <a:buFont typeface="Arial"/>
              <a:buNone/>
            </a:pPr>
            <a:r>
              <a:rPr lang="en-GB" sz="2000">
                <a:highlight>
                  <a:srgbClr val="FFFFFF"/>
                </a:highlight>
                <a:latin typeface="Helvetica Neue"/>
                <a:ea typeface="Helvetica Neue"/>
                <a:cs typeface="Helvetica Neue"/>
                <a:sym typeface="Helvetica Neue"/>
              </a:rPr>
              <a:t>Las URL se dividen generalmente en varias secciones distintas:</a:t>
            </a:r>
            <a:endParaRPr sz="20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900"/>
              </a:spcAft>
              <a:buClr>
                <a:schemeClr val="dk1"/>
              </a:buClr>
              <a:buSzPts val="1100"/>
              <a:buFont typeface="Arial"/>
              <a:buNone/>
            </a:pPr>
            <a:r>
              <a:rPr lang="en-GB" sz="2000">
                <a:highlight>
                  <a:srgbClr val="E0FF00"/>
                </a:highlight>
                <a:latin typeface="Helvetica Neue"/>
                <a:ea typeface="Helvetica Neue"/>
                <a:cs typeface="Helvetica Neue"/>
                <a:sym typeface="Helvetica Neue"/>
              </a:rPr>
              <a:t>protocolo://nombredehost/ruta/nombredearchivo?cadenadeconsulta#fragmento</a:t>
            </a:r>
            <a:endParaRPr sz="2000">
              <a:highlight>
                <a:srgbClr val="E0FF00"/>
              </a:highlight>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3" name="Google Shape;553;p80"/>
          <p:cNvSpPr txBox="1"/>
          <p:nvPr/>
        </p:nvSpPr>
        <p:spPr>
          <a:xfrm>
            <a:off x="769800" y="1514425"/>
            <a:ext cx="76044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2000">
                <a:highlight>
                  <a:schemeClr val="lt1"/>
                </a:highlight>
                <a:latin typeface="Helvetica Neue"/>
                <a:ea typeface="Helvetica Neue"/>
                <a:cs typeface="Helvetica Neue"/>
                <a:sym typeface="Helvetica Neue"/>
              </a:rPr>
              <a:t>Por ejemplo:</a:t>
            </a:r>
            <a:endParaRPr sz="2000">
              <a:highlight>
                <a:schemeClr val="lt1"/>
              </a:highlight>
              <a:latin typeface="Helvetica Neue"/>
              <a:ea typeface="Helvetica Neue"/>
              <a:cs typeface="Helvetica Neue"/>
              <a:sym typeface="Helvetica Neue"/>
            </a:endParaRPr>
          </a:p>
          <a:p>
            <a:pPr indent="0" lvl="0" marL="0" rtl="0" algn="ctr">
              <a:lnSpc>
                <a:spcPct val="115000"/>
              </a:lnSpc>
              <a:spcBef>
                <a:spcPts val="900"/>
              </a:spcBef>
              <a:spcAft>
                <a:spcPts val="0"/>
              </a:spcAft>
              <a:buClr>
                <a:schemeClr val="dk1"/>
              </a:buClr>
              <a:buSzPts val="1100"/>
              <a:buFont typeface="Arial"/>
              <a:buNone/>
            </a:pPr>
            <a:r>
              <a:rPr lang="en-GB" sz="2000">
                <a:highlight>
                  <a:srgbClr val="E0FF00"/>
                </a:highlight>
                <a:latin typeface="Helvetica Neue"/>
                <a:ea typeface="Helvetica Neue"/>
                <a:cs typeface="Helvetica Neue"/>
                <a:sym typeface="Helvetica Neue"/>
              </a:rPr>
              <a:t>https://www.example.com/CalzadoDeportivo/Mujer.htm?talla=8#info</a:t>
            </a:r>
            <a:endParaRPr sz="2000">
              <a:highlight>
                <a:srgbClr val="E0FF00"/>
              </a:highlight>
              <a:latin typeface="Helvetica Neue"/>
              <a:ea typeface="Helvetica Neue"/>
              <a:cs typeface="Helvetica Neue"/>
              <a:sym typeface="Helvetica Neue"/>
            </a:endParaRPr>
          </a:p>
          <a:p>
            <a:pPr indent="0" lvl="0" marL="0" rtl="0" algn="ctr">
              <a:lnSpc>
                <a:spcPct val="115000"/>
              </a:lnSpc>
              <a:spcBef>
                <a:spcPts val="900"/>
              </a:spcBef>
              <a:spcAft>
                <a:spcPts val="900"/>
              </a:spcAft>
              <a:buClr>
                <a:schemeClr val="dk1"/>
              </a:buClr>
              <a:buSzPts val="1100"/>
              <a:buFont typeface="Arial"/>
              <a:buNone/>
            </a:pPr>
            <a:r>
              <a:rPr lang="en-GB" sz="2000">
                <a:highlight>
                  <a:schemeClr val="lt1"/>
                </a:highlight>
                <a:latin typeface="Helvetica Neue"/>
                <a:ea typeface="Helvetica Neue"/>
                <a:cs typeface="Helvetica Neue"/>
                <a:sym typeface="Helvetica Neue"/>
              </a:rPr>
              <a:t>Por lo general, los fragmentos (en este caso, "#info") identifican a qué parte de la página se desplaza el navegador. Dado que normalmente el contenido es el mismo independientemente del fragmento, los buscadores suelen ignorarlos.</a:t>
            </a:r>
            <a:endParaRPr sz="2000">
              <a:highlight>
                <a:srgbClr val="FFFFFF"/>
              </a:highlight>
              <a:latin typeface="Helvetica Neue"/>
              <a:ea typeface="Helvetica Neue"/>
              <a:cs typeface="Helvetica Neue"/>
              <a:sym typeface="Helvetica Neue"/>
            </a:endParaRPr>
          </a:p>
        </p:txBody>
      </p:sp>
      <p:sp>
        <p:nvSpPr>
          <p:cNvPr id="554" name="Google Shape;554;p80"/>
          <p:cNvSpPr txBox="1"/>
          <p:nvPr/>
        </p:nvSpPr>
        <p:spPr>
          <a:xfrm>
            <a:off x="643801" y="693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ENTIENDE CÓMO UTILIZAN LOS BUSCADORES LAS URL</a:t>
            </a:r>
            <a:endParaRPr i="1" sz="2800">
              <a:solidFill>
                <a:schemeClr val="dk1"/>
              </a:solidFill>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81"/>
          <p:cNvPicPr preferRelativeResize="0"/>
          <p:nvPr/>
        </p:nvPicPr>
        <p:blipFill>
          <a:blip r:embed="rId3">
            <a:alphaModFix/>
          </a:blip>
          <a:stretch>
            <a:fillRect/>
          </a:stretch>
        </p:blipFill>
        <p:spPr>
          <a:xfrm>
            <a:off x="645300" y="1776253"/>
            <a:ext cx="3042225" cy="2730886"/>
          </a:xfrm>
          <a:prstGeom prst="rect">
            <a:avLst/>
          </a:prstGeom>
          <a:noFill/>
          <a:ln>
            <a:noFill/>
          </a:ln>
        </p:spPr>
      </p:pic>
      <p:pic>
        <p:nvPicPr>
          <p:cNvPr id="560" name="Google Shape;560;p8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61" name="Google Shape;561;p81"/>
          <p:cNvSpPr txBox="1"/>
          <p:nvPr/>
        </p:nvSpPr>
        <p:spPr>
          <a:xfrm>
            <a:off x="643801" y="6693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LA NAVEGACIÓN ES IMPORTANTE PARA LOS BUSCADORES</a:t>
            </a:r>
            <a:endParaRPr i="1" sz="2800">
              <a:solidFill>
                <a:schemeClr val="dk1"/>
              </a:solidFill>
              <a:latin typeface="Anton"/>
              <a:ea typeface="Anton"/>
              <a:cs typeface="Anton"/>
              <a:sym typeface="Anton"/>
            </a:endParaRPr>
          </a:p>
        </p:txBody>
      </p:sp>
      <p:sp>
        <p:nvSpPr>
          <p:cNvPr id="562" name="Google Shape;562;p81"/>
          <p:cNvSpPr txBox="1"/>
          <p:nvPr/>
        </p:nvSpPr>
        <p:spPr>
          <a:xfrm>
            <a:off x="3347025" y="1361950"/>
            <a:ext cx="5449800" cy="325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700">
                <a:highlight>
                  <a:srgbClr val="FFFFFF"/>
                </a:highlight>
                <a:latin typeface="Helvetica Neue"/>
                <a:ea typeface="Helvetica Neue"/>
                <a:cs typeface="Helvetica Neue"/>
                <a:sym typeface="Helvetica Neue"/>
              </a:rPr>
              <a:t>La navegación de un sitio web es importante por tres motivos: </a:t>
            </a:r>
            <a:endParaRPr sz="1700">
              <a:highlight>
                <a:srgbClr val="FFFFFF"/>
              </a:highlight>
              <a:latin typeface="Helvetica Neue"/>
              <a:ea typeface="Helvetica Neue"/>
              <a:cs typeface="Helvetica Neue"/>
              <a:sym typeface="Helvetica Neue"/>
            </a:endParaRPr>
          </a:p>
          <a:p>
            <a:pPr indent="-336550" lvl="0" marL="457200" rtl="0" algn="l">
              <a:lnSpc>
                <a:spcPct val="115000"/>
              </a:lnSpc>
              <a:spcBef>
                <a:spcPts val="900"/>
              </a:spcBef>
              <a:spcAft>
                <a:spcPts val="0"/>
              </a:spcAft>
              <a:buClr>
                <a:srgbClr val="3CEFAB"/>
              </a:buClr>
              <a:buSzPts val="1700"/>
              <a:buFont typeface="Didact Gothic"/>
              <a:buChar char="●"/>
            </a:pPr>
            <a:r>
              <a:rPr lang="en-GB" sz="1700">
                <a:highlight>
                  <a:srgbClr val="FFFFFF"/>
                </a:highlight>
                <a:latin typeface="Helvetica Neue"/>
                <a:ea typeface="Helvetica Neue"/>
                <a:cs typeface="Helvetica Neue"/>
                <a:sym typeface="Helvetica Neue"/>
              </a:rPr>
              <a:t>Ayuda a los visitantes a </a:t>
            </a:r>
            <a:r>
              <a:rPr b="1" lang="en-GB" sz="1700">
                <a:highlight>
                  <a:srgbClr val="FFFFFF"/>
                </a:highlight>
                <a:latin typeface="Helvetica Neue"/>
                <a:ea typeface="Helvetica Neue"/>
                <a:cs typeface="Helvetica Neue"/>
                <a:sym typeface="Helvetica Neue"/>
              </a:rPr>
              <a:t>encontrar rápidamente el contenido que buscan.</a:t>
            </a:r>
            <a:endParaRPr b="1" sz="1700">
              <a:highlight>
                <a:srgbClr val="FFFFFF"/>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3CEFAB"/>
              </a:buClr>
              <a:buSzPts val="1700"/>
              <a:buFont typeface="Didact Gothic"/>
              <a:buChar char="●"/>
            </a:pPr>
            <a:r>
              <a:rPr lang="en-GB" sz="1700">
                <a:highlight>
                  <a:srgbClr val="FFFFFF"/>
                </a:highlight>
                <a:latin typeface="Helvetica Neue"/>
                <a:ea typeface="Helvetica Neue"/>
                <a:cs typeface="Helvetica Neue"/>
                <a:sym typeface="Helvetica Neue"/>
              </a:rPr>
              <a:t>Contribuye a que los buscadores comprendan</a:t>
            </a:r>
            <a:r>
              <a:rPr b="1" lang="en-GB" sz="1700">
                <a:highlight>
                  <a:srgbClr val="FFFFFF"/>
                </a:highlight>
                <a:latin typeface="Helvetica Neue"/>
                <a:ea typeface="Helvetica Neue"/>
                <a:cs typeface="Helvetica Neue"/>
                <a:sym typeface="Helvetica Neue"/>
              </a:rPr>
              <a:t> qué contenido considera importante el webmaster. </a:t>
            </a:r>
            <a:endParaRPr b="1" sz="1700">
              <a:highlight>
                <a:srgbClr val="FFFFFF"/>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3CEFAB"/>
              </a:buClr>
              <a:buSzPts val="1700"/>
              <a:buFont typeface="Didact Gothic"/>
              <a:buChar char="●"/>
            </a:pPr>
            <a:r>
              <a:rPr lang="en-GB" sz="1700">
                <a:highlight>
                  <a:srgbClr val="FFFFFF"/>
                </a:highlight>
                <a:latin typeface="Helvetica Neue"/>
                <a:ea typeface="Helvetica Neue"/>
                <a:cs typeface="Helvetica Neue"/>
                <a:sym typeface="Helvetica Neue"/>
              </a:rPr>
              <a:t>Aunque los resultados de búsqueda de Google muestran información a nivel de página, </a:t>
            </a:r>
            <a:r>
              <a:rPr b="1" lang="en-GB" sz="1700">
                <a:highlight>
                  <a:srgbClr val="FFFFFF"/>
                </a:highlight>
                <a:latin typeface="Helvetica Neue"/>
                <a:ea typeface="Helvetica Neue"/>
                <a:cs typeface="Helvetica Neue"/>
                <a:sym typeface="Helvetica Neue"/>
              </a:rPr>
              <a:t>a Google también le gusta saber, en términos generales, qué función tiene una página en el conjunto del sitio web.</a:t>
            </a:r>
            <a:endParaRPr b="1" sz="1700">
              <a:highlight>
                <a:srgbClr val="FFFFFF"/>
              </a:highlight>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8" name="Google Shape;568;p82"/>
          <p:cNvSpPr txBox="1"/>
          <p:nvPr/>
        </p:nvSpPr>
        <p:spPr>
          <a:xfrm>
            <a:off x="385500" y="620425"/>
            <a:ext cx="83730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PLANIFICA LA NAVEGACIÓN A PARTIR DE LA PÁGINA PRINCIPAL</a:t>
            </a:r>
            <a:endParaRPr i="1" sz="2800">
              <a:solidFill>
                <a:schemeClr val="dk1"/>
              </a:solidFill>
              <a:latin typeface="Anton"/>
              <a:ea typeface="Anton"/>
              <a:cs typeface="Anton"/>
              <a:sym typeface="Anton"/>
            </a:endParaRPr>
          </a:p>
        </p:txBody>
      </p:sp>
      <p:sp>
        <p:nvSpPr>
          <p:cNvPr id="569" name="Google Shape;569;p82"/>
          <p:cNvSpPr txBox="1"/>
          <p:nvPr/>
        </p:nvSpPr>
        <p:spPr>
          <a:xfrm>
            <a:off x="4117575" y="1364575"/>
            <a:ext cx="4907700" cy="314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Todos los sitios web tienen una página principal o de inicio, que suele ser la página más visitada y el punto de partida de navegación. </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None/>
            </a:pPr>
            <a:r>
              <a:rPr lang="en-GB" sz="1800">
                <a:latin typeface="Helvetica Neue"/>
                <a:ea typeface="Helvetica Neue"/>
                <a:cs typeface="Helvetica Neue"/>
                <a:sym typeface="Helvetica Neue"/>
              </a:rPr>
              <a:t>Debes pensar en cómo los visitantes van a ir de la página principal (de inicio), a una página con contenido más específico. </a:t>
            </a:r>
            <a:endParaRPr sz="1800">
              <a:latin typeface="Helvetica Neue"/>
              <a:ea typeface="Helvetica Neue"/>
              <a:cs typeface="Helvetica Neue"/>
              <a:sym typeface="Helvetica Neue"/>
            </a:endParaRPr>
          </a:p>
          <a:p>
            <a:pPr indent="0" lvl="0" marL="0" rtl="0" algn="ctr">
              <a:lnSpc>
                <a:spcPct val="115000"/>
              </a:lnSpc>
              <a:spcBef>
                <a:spcPts val="900"/>
              </a:spcBef>
              <a:spcAft>
                <a:spcPts val="900"/>
              </a:spcAft>
              <a:buNone/>
            </a:pPr>
            <a:r>
              <a:rPr lang="en-GB" sz="1800">
                <a:highlight>
                  <a:srgbClr val="E0FF00"/>
                </a:highlight>
                <a:latin typeface="Helvetica Neue"/>
                <a:ea typeface="Helvetica Neue"/>
                <a:cs typeface="Helvetica Neue"/>
                <a:sym typeface="Helvetica Neue"/>
              </a:rPr>
              <a:t>¿Recuerdan lo que vimos en la parte de los enlaces?</a:t>
            </a:r>
            <a:r>
              <a:rPr lang="en-GB" sz="1800">
                <a:highlight>
                  <a:srgbClr val="3DFFBC"/>
                </a:highlight>
                <a:latin typeface="Helvetica Neue"/>
                <a:ea typeface="Helvetica Neue"/>
                <a:cs typeface="Helvetica Neue"/>
                <a:sym typeface="Helvetica Neue"/>
              </a:rPr>
              <a:t> </a:t>
            </a:r>
            <a:endParaRPr sz="1800">
              <a:highlight>
                <a:srgbClr val="3DFFBC"/>
              </a:highlight>
              <a:latin typeface="Helvetica Neue"/>
              <a:ea typeface="Helvetica Neue"/>
              <a:cs typeface="Helvetica Neue"/>
              <a:sym typeface="Helvetica Neue"/>
            </a:endParaRPr>
          </a:p>
        </p:txBody>
      </p:sp>
      <p:pic>
        <p:nvPicPr>
          <p:cNvPr id="570" name="Google Shape;570;p82"/>
          <p:cNvPicPr preferRelativeResize="0"/>
          <p:nvPr/>
        </p:nvPicPr>
        <p:blipFill>
          <a:blip r:embed="rId4">
            <a:alphaModFix/>
          </a:blip>
          <a:stretch>
            <a:fillRect/>
          </a:stretch>
        </p:blipFill>
        <p:spPr>
          <a:xfrm>
            <a:off x="166275" y="2004777"/>
            <a:ext cx="3771775" cy="1821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6" name="Google Shape;576;p83"/>
          <p:cNvSpPr txBox="1"/>
          <p:nvPr/>
        </p:nvSpPr>
        <p:spPr>
          <a:xfrm>
            <a:off x="643801" y="685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UTILIZA “LISTAS DE RUTA DE EXPLORACIÓN”</a:t>
            </a:r>
            <a:endParaRPr i="1" sz="2800">
              <a:solidFill>
                <a:schemeClr val="dk1"/>
              </a:solidFill>
              <a:latin typeface="Anton"/>
              <a:ea typeface="Anton"/>
              <a:cs typeface="Anton"/>
              <a:sym typeface="Anton"/>
            </a:endParaRPr>
          </a:p>
        </p:txBody>
      </p:sp>
      <p:sp>
        <p:nvSpPr>
          <p:cNvPr id="577" name="Google Shape;577;p83"/>
          <p:cNvSpPr txBox="1"/>
          <p:nvPr/>
        </p:nvSpPr>
        <p:spPr>
          <a:xfrm>
            <a:off x="482275" y="1514350"/>
            <a:ext cx="8314500" cy="128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Una ruta de exploración (también llamada </a:t>
            </a:r>
            <a:r>
              <a:rPr i="1" lang="en-GB" sz="1800">
                <a:highlight>
                  <a:srgbClr val="FFFFFF"/>
                </a:highlight>
                <a:latin typeface="Helvetica Neue"/>
                <a:ea typeface="Helvetica Neue"/>
                <a:cs typeface="Helvetica Neue"/>
                <a:sym typeface="Helvetica Neue"/>
              </a:rPr>
              <a:t>breadcrumb</a:t>
            </a:r>
            <a:r>
              <a:rPr lang="en-GB" sz="1800">
                <a:highlight>
                  <a:srgbClr val="FFFFFF"/>
                </a:highlight>
                <a:latin typeface="Helvetica Neue"/>
                <a:ea typeface="Helvetica Neue"/>
                <a:cs typeface="Helvetica Neue"/>
                <a:sym typeface="Helvetica Neue"/>
              </a:rPr>
              <a:t>) es una </a:t>
            </a:r>
            <a:r>
              <a:rPr b="1" lang="en-GB" sz="1800">
                <a:highlight>
                  <a:srgbClr val="FFFFFF"/>
                </a:highlight>
                <a:latin typeface="Helvetica Neue"/>
                <a:ea typeface="Helvetica Neue"/>
                <a:cs typeface="Helvetica Neue"/>
                <a:sym typeface="Helvetica Neue"/>
              </a:rPr>
              <a:t>fila de enlaces internos</a:t>
            </a:r>
            <a:r>
              <a:rPr lang="en-GB" sz="1800">
                <a:highlight>
                  <a:srgbClr val="FFFFFF"/>
                </a:highlight>
                <a:latin typeface="Helvetica Neue"/>
                <a:ea typeface="Helvetica Neue"/>
                <a:cs typeface="Helvetica Neue"/>
                <a:sym typeface="Helvetica Neue"/>
              </a:rPr>
              <a:t>, situada en la parte superior o inferior de una página, que permite a los visitantes volver rápidamente a una sección anterior, o a la página de inicio.</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pic>
        <p:nvPicPr>
          <p:cNvPr id="578" name="Google Shape;578;p83"/>
          <p:cNvPicPr preferRelativeResize="0"/>
          <p:nvPr/>
        </p:nvPicPr>
        <p:blipFill>
          <a:blip r:embed="rId4">
            <a:alphaModFix/>
          </a:blip>
          <a:stretch>
            <a:fillRect/>
          </a:stretch>
        </p:blipFill>
        <p:spPr>
          <a:xfrm>
            <a:off x="607675" y="2750050"/>
            <a:ext cx="8131226" cy="1691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82" name="Shape 582"/>
        <p:cNvGrpSpPr/>
        <p:nvPr/>
      </p:nvGrpSpPr>
      <p:grpSpPr>
        <a:xfrm>
          <a:off x="0" y="0"/>
          <a:ext cx="0" cy="0"/>
          <a:chOff x="0" y="0"/>
          <a:chExt cx="0" cy="0"/>
        </a:xfrm>
      </p:grpSpPr>
      <p:sp>
        <p:nvSpPr>
          <p:cNvPr id="583" name="Google Shape;583;p8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MAPA DE SITIO</a:t>
            </a:r>
            <a:endParaRPr i="1" sz="3600">
              <a:solidFill>
                <a:srgbClr val="121212"/>
              </a:solidFill>
              <a:latin typeface="Anton"/>
              <a:ea typeface="Anton"/>
              <a:cs typeface="Anton"/>
              <a:sym typeface="Anton"/>
            </a:endParaRPr>
          </a:p>
        </p:txBody>
      </p:sp>
      <p:pic>
        <p:nvPicPr>
          <p:cNvPr id="584" name="Google Shape;584;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0" name="Google Shape;590;p85"/>
          <p:cNvSpPr txBox="1"/>
          <p:nvPr/>
        </p:nvSpPr>
        <p:spPr>
          <a:xfrm>
            <a:off x="4103700" y="364325"/>
            <a:ext cx="46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CREA UN MAPA DE NAVEGACIÓN SENCILLA</a:t>
            </a:r>
            <a:endParaRPr i="1" sz="2800">
              <a:solidFill>
                <a:schemeClr val="dk1"/>
              </a:solidFill>
              <a:latin typeface="Anton"/>
              <a:ea typeface="Anton"/>
              <a:cs typeface="Anton"/>
              <a:sym typeface="Anton"/>
            </a:endParaRPr>
          </a:p>
        </p:txBody>
      </p:sp>
      <p:sp>
        <p:nvSpPr>
          <p:cNvPr id="591" name="Google Shape;591;p85"/>
          <p:cNvSpPr txBox="1"/>
          <p:nvPr/>
        </p:nvSpPr>
        <p:spPr>
          <a:xfrm>
            <a:off x="4103700" y="1514350"/>
            <a:ext cx="4692900" cy="314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Un mapa de sitio es una página sencilla de un sitio web que </a:t>
            </a:r>
            <a:r>
              <a:rPr lang="en-GB" sz="1800">
                <a:latin typeface="Helvetica Neue"/>
                <a:ea typeface="Helvetica Neue"/>
                <a:cs typeface="Helvetica Neue"/>
                <a:sym typeface="Helvetica Neue"/>
              </a:rPr>
              <a:t>muestra su estructura, </a:t>
            </a:r>
            <a:r>
              <a:rPr lang="en-GB" sz="1800">
                <a:highlight>
                  <a:srgbClr val="FFFFFF"/>
                </a:highlight>
                <a:latin typeface="Helvetica Neue"/>
                <a:ea typeface="Helvetica Neue"/>
                <a:cs typeface="Helvetica Neue"/>
                <a:sym typeface="Helvetica Neue"/>
              </a:rPr>
              <a:t>y normalmente consiste en una</a:t>
            </a:r>
            <a:r>
              <a:rPr b="1" lang="en-GB" sz="1800">
                <a:highlight>
                  <a:srgbClr val="FFFFFF"/>
                </a:highlight>
                <a:latin typeface="Helvetica Neue"/>
                <a:ea typeface="Helvetica Neue"/>
                <a:cs typeface="Helvetica Neue"/>
                <a:sym typeface="Helvetica Neue"/>
              </a:rPr>
              <a:t> lista jerárquica de las páginas que se incluyen en éste. </a:t>
            </a:r>
            <a:endParaRPr b="1"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rPr lang="en-GB" sz="1800">
                <a:highlight>
                  <a:srgbClr val="FFFFFF"/>
                </a:highlight>
                <a:latin typeface="Helvetica Neue"/>
                <a:ea typeface="Helvetica Neue"/>
                <a:cs typeface="Helvetica Neue"/>
                <a:sym typeface="Helvetica Neue"/>
              </a:rPr>
              <a:t>Es posible que los visitantes la consulten si no pueden encontrar algunas páginas del sitio web. Los buscadores también la visitan.</a:t>
            </a:r>
            <a:endParaRPr sz="1800">
              <a:highlight>
                <a:srgbClr val="FFFFFF"/>
              </a:highlight>
              <a:latin typeface="Helvetica Neue"/>
              <a:ea typeface="Helvetica Neue"/>
              <a:cs typeface="Helvetica Neue"/>
              <a:sym typeface="Helvetica Neue"/>
            </a:endParaRPr>
          </a:p>
        </p:txBody>
      </p:sp>
      <p:pic>
        <p:nvPicPr>
          <p:cNvPr id="592" name="Google Shape;592;p85"/>
          <p:cNvPicPr preferRelativeResize="0"/>
          <p:nvPr/>
        </p:nvPicPr>
        <p:blipFill rotWithShape="1">
          <a:blip r:embed="rId4">
            <a:alphaModFix/>
          </a:blip>
          <a:srcRect b="53503" l="0" r="0" t="0"/>
          <a:stretch/>
        </p:blipFill>
        <p:spPr>
          <a:xfrm>
            <a:off x="159400" y="6875"/>
            <a:ext cx="3809609" cy="51434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0" name="Shape 140"/>
        <p:cNvGrpSpPr/>
        <p:nvPr/>
      </p:nvGrpSpPr>
      <p:grpSpPr>
        <a:xfrm>
          <a:off x="0" y="0"/>
          <a:ext cx="0" cy="0"/>
          <a:chOff x="0" y="0"/>
          <a:chExt cx="0" cy="0"/>
        </a:xfrm>
      </p:grpSpPr>
      <p:sp>
        <p:nvSpPr>
          <p:cNvPr id="141" name="Google Shape;141;p3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2" name="Google Shape;14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8" name="Google Shape;598;p86"/>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SITEMAP PARA BUSCADORES</a:t>
            </a:r>
            <a:endParaRPr i="1" sz="2800">
              <a:solidFill>
                <a:schemeClr val="dk1"/>
              </a:solidFill>
              <a:latin typeface="Anton"/>
              <a:ea typeface="Anton"/>
              <a:cs typeface="Anton"/>
              <a:sym typeface="Anton"/>
            </a:endParaRPr>
          </a:p>
        </p:txBody>
      </p:sp>
      <p:sp>
        <p:nvSpPr>
          <p:cNvPr id="599" name="Google Shape;599;p86"/>
          <p:cNvSpPr txBox="1"/>
          <p:nvPr/>
        </p:nvSpPr>
        <p:spPr>
          <a:xfrm>
            <a:off x="482275" y="1519525"/>
            <a:ext cx="8314500" cy="329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solidFill>
                  <a:schemeClr val="dk1"/>
                </a:solidFill>
                <a:highlight>
                  <a:srgbClr val="FFFFFF"/>
                </a:highlight>
                <a:latin typeface="Helvetica Neue"/>
                <a:ea typeface="Helvetica Neue"/>
                <a:cs typeface="Helvetica Neue"/>
                <a:sym typeface="Helvetica Neue"/>
              </a:rPr>
              <a:t>Crea una página de navegación para los usuarios y un sitemap para los buscadores.  </a:t>
            </a:r>
            <a:endParaRPr sz="18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None/>
            </a:pPr>
            <a:r>
              <a:rPr lang="en-GB" sz="1800">
                <a:solidFill>
                  <a:schemeClr val="dk1"/>
                </a:solidFill>
                <a:highlight>
                  <a:srgbClr val="FFFFFF"/>
                </a:highlight>
                <a:latin typeface="Helvetica Neue"/>
                <a:ea typeface="Helvetica Neue"/>
                <a:cs typeface="Helvetica Neue"/>
                <a:sym typeface="Helvetica Neue"/>
              </a:rPr>
              <a:t>Para aprovechar los buscadores, crea un archivo de sitemap en formato XML que incluya todas las URL relevantes del sitio web. De este modo, los buscadores descubrirán las páginas. Utiliza </a:t>
            </a:r>
            <a:r>
              <a:rPr lang="en-GB" sz="1800" u="sng">
                <a:solidFill>
                  <a:schemeClr val="hlink"/>
                </a:solidFill>
                <a:highlight>
                  <a:srgbClr val="FFFFFF"/>
                </a:highlight>
                <a:latin typeface="Helvetica Neue"/>
                <a:ea typeface="Helvetica Neue"/>
                <a:cs typeface="Helvetica Neue"/>
                <a:sym typeface="Helvetica Neue"/>
                <a:hlinkClick r:id="rId4"/>
              </a:rPr>
              <a:t>XML sitemaps</a:t>
            </a:r>
            <a:endParaRPr sz="18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solidFill>
                  <a:schemeClr val="dk1"/>
                </a:solidFill>
                <a:highlight>
                  <a:srgbClr val="FFFFFF"/>
                </a:highlight>
                <a:latin typeface="Helvetica Neue"/>
                <a:ea typeface="Helvetica Neue"/>
                <a:cs typeface="Helvetica Neue"/>
                <a:sym typeface="Helvetica Neue"/>
              </a:rPr>
              <a:t>Que tu página de navegación quede obsoleta o incluya enlaces rotos.</a:t>
            </a:r>
            <a:endParaRPr sz="1800">
              <a:solidFill>
                <a:schemeClr val="dk1"/>
              </a:solidFill>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solidFill>
                  <a:schemeClr val="dk1"/>
                </a:solidFill>
                <a:highlight>
                  <a:srgbClr val="FFFFFF"/>
                </a:highlight>
                <a:latin typeface="Helvetica Neue"/>
                <a:ea typeface="Helvetica Neue"/>
                <a:cs typeface="Helvetica Neue"/>
                <a:sym typeface="Helvetica Neue"/>
              </a:rPr>
              <a:t>Que sólo enumere las páginas sin organizarlas (como ser por tema).</a:t>
            </a:r>
            <a:endParaRPr sz="180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87"/>
          <p:cNvSpPr txBox="1"/>
          <p:nvPr/>
        </p:nvSpPr>
        <p:spPr>
          <a:xfrm>
            <a:off x="643801" y="579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CREA UNA ESTRUCTURA DE DIRECTORIOS SIMPLE</a:t>
            </a:r>
            <a:endParaRPr i="1" sz="2800">
              <a:solidFill>
                <a:schemeClr val="dk1"/>
              </a:solidFill>
              <a:latin typeface="Anton"/>
              <a:ea typeface="Anton"/>
              <a:cs typeface="Anton"/>
              <a:sym typeface="Anton"/>
            </a:endParaRPr>
          </a:p>
        </p:txBody>
      </p:sp>
      <p:sp>
        <p:nvSpPr>
          <p:cNvPr id="606" name="Google Shape;606;p87"/>
          <p:cNvSpPr txBox="1"/>
          <p:nvPr/>
        </p:nvSpPr>
        <p:spPr>
          <a:xfrm>
            <a:off x="482275" y="1514350"/>
            <a:ext cx="8314500" cy="300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1800">
                <a:solidFill>
                  <a:schemeClr val="dk1"/>
                </a:solidFill>
                <a:latin typeface="Helvetica Neue"/>
                <a:ea typeface="Helvetica Neue"/>
                <a:cs typeface="Helvetica Neue"/>
                <a:sym typeface="Helvetica Neue"/>
              </a:rPr>
              <a:t>Utiliza una estructura de directorios que organice bien el contenido y permita que los visitantes identifiquen dónde se encuentran con facilidad. </a:t>
            </a:r>
            <a:r>
              <a:rPr lang="en-GB" sz="1800">
                <a:solidFill>
                  <a:schemeClr val="dk1"/>
                </a:solidFill>
                <a:highlight>
                  <a:srgbClr val="FFFFFF"/>
                </a:highlight>
                <a:latin typeface="Helvetica Neue"/>
                <a:ea typeface="Helvetica Neue"/>
                <a:cs typeface="Helvetica Neue"/>
                <a:sym typeface="Helvetica Neue"/>
              </a:rPr>
              <a:t>Prueba indicar el tipo de contenido que se incluye en una URL con la estructura de directorios.</a:t>
            </a:r>
            <a:endParaRPr sz="18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solidFill>
                  <a:schemeClr val="dk1"/>
                </a:solidFill>
                <a:highlight>
                  <a:srgbClr val="FFFFFF"/>
                </a:highlight>
                <a:latin typeface="Helvetica Neue"/>
                <a:ea typeface="Helvetica Neue"/>
                <a:cs typeface="Helvetica Neue"/>
                <a:sym typeface="Helvetica Neue"/>
              </a:rPr>
              <a:t>Tener un anidamiento de subdirectorios profundo como ".../dir1/dir2/dir3/dir4/dir5/dir6/página.html".</a:t>
            </a:r>
            <a:endParaRPr sz="1800">
              <a:solidFill>
                <a:schemeClr val="dk1"/>
              </a:solidFill>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solidFill>
                  <a:schemeClr val="dk1"/>
                </a:solidFill>
                <a:highlight>
                  <a:srgbClr val="FFFFFF"/>
                </a:highlight>
                <a:latin typeface="Helvetica Neue"/>
                <a:ea typeface="Helvetica Neue"/>
                <a:cs typeface="Helvetica Neue"/>
                <a:sym typeface="Helvetica Neue"/>
              </a:rPr>
              <a:t>Utilizar nombres de directorios que no tengan relación con el contenido de estos.</a:t>
            </a:r>
            <a:endParaRPr sz="18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10" name="Shape 610"/>
        <p:cNvGrpSpPr/>
        <p:nvPr/>
      </p:nvGrpSpPr>
      <p:grpSpPr>
        <a:xfrm>
          <a:off x="0" y="0"/>
          <a:ext cx="0" cy="0"/>
          <a:chOff x="0" y="0"/>
          <a:chExt cx="0" cy="0"/>
        </a:xfrm>
      </p:grpSpPr>
      <p:sp>
        <p:nvSpPr>
          <p:cNvPr id="611" name="Google Shape;611;p8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CONTENIDO TEXTUAL</a:t>
            </a:r>
            <a:endParaRPr i="1" sz="3600">
              <a:solidFill>
                <a:srgbClr val="121212"/>
              </a:solidFill>
              <a:latin typeface="Anton"/>
              <a:ea typeface="Anton"/>
              <a:cs typeface="Anton"/>
              <a:sym typeface="Anton"/>
            </a:endParaRPr>
          </a:p>
        </p:txBody>
      </p:sp>
      <p:pic>
        <p:nvPicPr>
          <p:cNvPr id="612" name="Google Shape;612;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8" name="Google Shape;618;p89"/>
          <p:cNvSpPr txBox="1"/>
          <p:nvPr/>
        </p:nvSpPr>
        <p:spPr>
          <a:xfrm>
            <a:off x="643801" y="679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REDACTA TEXTOS FÁCILES DE LEER</a:t>
            </a:r>
            <a:endParaRPr i="1" sz="2800">
              <a:solidFill>
                <a:schemeClr val="dk1"/>
              </a:solidFill>
              <a:latin typeface="Anton"/>
              <a:ea typeface="Anton"/>
              <a:cs typeface="Anton"/>
              <a:sym typeface="Anton"/>
            </a:endParaRPr>
          </a:p>
        </p:txBody>
      </p:sp>
      <p:sp>
        <p:nvSpPr>
          <p:cNvPr id="619" name="Google Shape;619;p89"/>
          <p:cNvSpPr txBox="1"/>
          <p:nvPr/>
        </p:nvSpPr>
        <p:spPr>
          <a:xfrm>
            <a:off x="414750" y="1514350"/>
            <a:ext cx="8314500" cy="300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b="1" lang="en-GB" sz="1800">
                <a:latin typeface="Helvetica Neue"/>
                <a:ea typeface="Helvetica Neue"/>
                <a:cs typeface="Helvetica Neue"/>
                <a:sym typeface="Helvetica Neue"/>
              </a:rPr>
              <a:t>A los usuarios les gusta el contenido bien escrito y fácil de entender.</a:t>
            </a:r>
            <a:endParaRPr b="1" sz="1800">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Redactar texto de mala calidad con errores ortográficos o gramaticales.</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Publicar contenido extraño o mal escrito.</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Insertar texto en imágenes o vídeos para publicar contenido textual: puede que los usuarios quieran copiar y pegar el texto. En estos casos, los buscadores no pueden leerlo.</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5" name="Google Shape;625;p90"/>
          <p:cNvSpPr txBox="1"/>
          <p:nvPr/>
        </p:nvSpPr>
        <p:spPr>
          <a:xfrm>
            <a:off x="643801" y="644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ORGANIZA LOS TEMAS CLARAMENTE </a:t>
            </a:r>
            <a:endParaRPr i="1" sz="2800">
              <a:solidFill>
                <a:schemeClr val="dk1"/>
              </a:solidFill>
              <a:latin typeface="Anton"/>
              <a:ea typeface="Anton"/>
              <a:cs typeface="Anton"/>
              <a:sym typeface="Anton"/>
            </a:endParaRPr>
          </a:p>
        </p:txBody>
      </p:sp>
      <p:sp>
        <p:nvSpPr>
          <p:cNvPr id="626" name="Google Shape;626;p90"/>
          <p:cNvSpPr txBox="1"/>
          <p:nvPr/>
        </p:nvSpPr>
        <p:spPr>
          <a:xfrm>
            <a:off x="482275" y="1514350"/>
            <a:ext cx="8314500" cy="300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GB" sz="1800">
                <a:latin typeface="Helvetica Neue"/>
                <a:ea typeface="Helvetica Neue"/>
                <a:cs typeface="Helvetica Neue"/>
                <a:sym typeface="Helvetica Neue"/>
              </a:rPr>
              <a:t>Te recomendamos que organices el contenido para que los usuarios sepan dónde termina un tema y empieza otro, creando una especie de historia. </a:t>
            </a:r>
            <a:endParaRPr b="1" sz="1800">
              <a:latin typeface="Helvetica Neue"/>
              <a:ea typeface="Helvetica Neue"/>
              <a:cs typeface="Helvetica Neue"/>
              <a:sym typeface="Helvetica Neue"/>
            </a:endParaRPr>
          </a:p>
          <a:p>
            <a:pPr indent="0" lvl="0" marL="0" rtl="0" algn="ctr">
              <a:lnSpc>
                <a:spcPct val="115000"/>
              </a:lnSpc>
              <a:spcBef>
                <a:spcPts val="900"/>
              </a:spcBef>
              <a:spcAft>
                <a:spcPts val="0"/>
              </a:spcAft>
              <a:buClr>
                <a:schemeClr val="dk1"/>
              </a:buClr>
              <a:buSzPts val="1100"/>
              <a:buFont typeface="Arial"/>
              <a:buNone/>
            </a:pPr>
            <a:r>
              <a:rPr lang="en-GB" sz="1800">
                <a:highlight>
                  <a:srgbClr val="FFFFFF"/>
                </a:highlight>
                <a:latin typeface="Helvetica Neue"/>
                <a:ea typeface="Helvetica Neue"/>
                <a:cs typeface="Helvetica Neue"/>
                <a:sym typeface="Helvetica Neue"/>
              </a:rPr>
              <a:t>Al dividir el contenido en secciones o bloques lógicos, los usuarios pueden encontrar lo que buscan más rápidamente.</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Escribir grandes cantidades de texto sobre varios temas en una página sin párrafos, subtítulos ni separaciones.</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2" name="Google Shape;632;p91"/>
          <p:cNvSpPr txBox="1"/>
          <p:nvPr/>
        </p:nvSpPr>
        <p:spPr>
          <a:xfrm>
            <a:off x="643801" y="373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OPTIMIZA EL CONTENIDO PARA LOS USUARIOS, NO PARA LOS BUSCADORES</a:t>
            </a:r>
            <a:endParaRPr i="1" sz="2800">
              <a:solidFill>
                <a:schemeClr val="dk1"/>
              </a:solidFill>
              <a:latin typeface="Anton"/>
              <a:ea typeface="Anton"/>
              <a:cs typeface="Anton"/>
              <a:sym typeface="Anton"/>
            </a:endParaRPr>
          </a:p>
        </p:txBody>
      </p:sp>
      <p:sp>
        <p:nvSpPr>
          <p:cNvPr id="633" name="Google Shape;633;p91"/>
          <p:cNvSpPr txBox="1"/>
          <p:nvPr/>
        </p:nvSpPr>
        <p:spPr>
          <a:xfrm>
            <a:off x="634675" y="1666750"/>
            <a:ext cx="8314500" cy="331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1800">
                <a:latin typeface="Helvetica Neue"/>
                <a:ea typeface="Helvetica Neue"/>
                <a:cs typeface="Helvetica Neue"/>
                <a:sym typeface="Helvetica Neue"/>
              </a:rPr>
              <a:t>Diseña tu sitio web teniendo en cuenta las </a:t>
            </a:r>
            <a:r>
              <a:rPr b="1" lang="en-GB" sz="1800">
                <a:latin typeface="Helvetica Neue"/>
                <a:ea typeface="Helvetica Neue"/>
                <a:cs typeface="Helvetica Neue"/>
                <a:sym typeface="Helvetica Neue"/>
              </a:rPr>
              <a:t>necesidades de los visitantes</a:t>
            </a:r>
            <a:r>
              <a:rPr lang="en-GB" sz="1800">
                <a:latin typeface="Helvetica Neue"/>
                <a:ea typeface="Helvetica Neue"/>
                <a:cs typeface="Helvetica Neue"/>
                <a:sym typeface="Helvetica Neue"/>
              </a:rPr>
              <a:t> y, a la vez, asegúrate de que los buscadores puedan acceder a él fácilmente. </a:t>
            </a:r>
            <a:endParaRPr sz="1800">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Añadir demasiadas palabras clave innecesarias que vayan dirigidas a los buscadores y que puedan molestar o confundir a los usuarios.</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latin typeface="Helvetica Neue"/>
                <a:ea typeface="Helvetica Neue"/>
                <a:cs typeface="Helvetica Neue"/>
                <a:sym typeface="Helvetica Neue"/>
              </a:rPr>
              <a:t>Tener bloques de texto como "errores ortográficos frecuentes utilizados para llegar a esta página" que no aportan prácticamente nada a los usuarios.</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uFill>
                  <a:noFill/>
                </a:uFill>
                <a:latin typeface="Helvetica Neue"/>
                <a:ea typeface="Helvetica Neue"/>
                <a:cs typeface="Helvetica Neue"/>
                <a:sym typeface="Helvetica Neue"/>
                <a:hlinkClick r:id="rId4"/>
              </a:rPr>
              <a:t>Ocultar texto a los usuarios de forma engañosa</a:t>
            </a:r>
            <a:r>
              <a:rPr lang="en-GB" sz="1800">
                <a:highlight>
                  <a:srgbClr val="FFFFFF"/>
                </a:highlight>
                <a:latin typeface="Helvetica Neue"/>
                <a:ea typeface="Helvetica Neue"/>
                <a:cs typeface="Helvetica Neue"/>
                <a:sym typeface="Helvetica Neue"/>
              </a:rPr>
              <a:t>, pero mostrarlo a los buscadores.</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9" name="Google Shape;639;p92"/>
          <p:cNvSpPr txBox="1"/>
          <p:nvPr/>
        </p:nvSpPr>
        <p:spPr>
          <a:xfrm>
            <a:off x="482275" y="1514350"/>
            <a:ext cx="8314500" cy="300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Para </a:t>
            </a:r>
            <a:r>
              <a:rPr lang="en-GB" sz="1800">
                <a:latin typeface="Helvetica Neue"/>
                <a:ea typeface="Helvetica Neue"/>
                <a:cs typeface="Helvetica Neue"/>
                <a:sym typeface="Helvetica Neue"/>
              </a:rPr>
              <a:t>crear contenido de alta calidad</a:t>
            </a:r>
            <a:r>
              <a:rPr lang="en-GB" sz="1800">
                <a:highlight>
                  <a:srgbClr val="FFFFFF"/>
                </a:highlight>
                <a:latin typeface="Helvetica Neue"/>
                <a:ea typeface="Helvetica Neue"/>
                <a:cs typeface="Helvetica Neue"/>
                <a:sym typeface="Helvetica Neue"/>
              </a:rPr>
              <a:t>, se necesita gran cantidad de al menos uno de estos factores: tiempo, dedicación, experiencia y talento. </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None/>
            </a:pPr>
            <a:r>
              <a:rPr lang="en-GB" sz="1800">
                <a:highlight>
                  <a:srgbClr val="FFFFFF"/>
                </a:highlight>
                <a:latin typeface="Helvetica Neue"/>
                <a:ea typeface="Helvetica Neue"/>
                <a:cs typeface="Helvetica Neue"/>
                <a:sym typeface="Helvetica Neue"/>
              </a:rPr>
              <a:t>El contenido debe ofrecer información precisa, estar redactado de manera clara y ser exhaustivo. </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Proporcionar contenido insuficiente para cumplir el objetivo de la página.</a:t>
            </a:r>
            <a:endParaRPr sz="1800">
              <a:highlight>
                <a:srgbClr val="FFFFFF"/>
              </a:highlight>
              <a:latin typeface="Helvetica Neue"/>
              <a:ea typeface="Helvetica Neue"/>
              <a:cs typeface="Helvetica Neue"/>
              <a:sym typeface="Helvetica Neue"/>
            </a:endParaRPr>
          </a:p>
        </p:txBody>
      </p:sp>
      <p:sp>
        <p:nvSpPr>
          <p:cNvPr id="640" name="Google Shape;640;p92"/>
          <p:cNvSpPr txBox="1"/>
          <p:nvPr/>
        </p:nvSpPr>
        <p:spPr>
          <a:xfrm>
            <a:off x="643801" y="612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PROPORCIONA SUFICIENTE CONTENIDO SOBRE UN TEMA</a:t>
            </a:r>
            <a:endParaRPr i="1" sz="2800">
              <a:solidFill>
                <a:schemeClr val="dk1"/>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44" name="Shape 644"/>
        <p:cNvGrpSpPr/>
        <p:nvPr/>
      </p:nvGrpSpPr>
      <p:grpSpPr>
        <a:xfrm>
          <a:off x="0" y="0"/>
          <a:ext cx="0" cy="0"/>
          <a:chOff x="0" y="0"/>
          <a:chExt cx="0" cy="0"/>
        </a:xfrm>
      </p:grpSpPr>
      <p:sp>
        <p:nvSpPr>
          <p:cNvPr id="645" name="Google Shape;645;p9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OPTIMIZACIÓN MÓVIL</a:t>
            </a:r>
            <a:endParaRPr i="1" sz="3600">
              <a:solidFill>
                <a:srgbClr val="121212"/>
              </a:solidFill>
              <a:latin typeface="Anton"/>
              <a:ea typeface="Anton"/>
              <a:cs typeface="Anton"/>
              <a:sym typeface="Anton"/>
            </a:endParaRPr>
          </a:p>
        </p:txBody>
      </p:sp>
      <p:pic>
        <p:nvPicPr>
          <p:cNvPr id="646" name="Google Shape;646;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2" name="Google Shape;652;p94"/>
          <p:cNvSpPr txBox="1"/>
          <p:nvPr/>
        </p:nvSpPr>
        <p:spPr>
          <a:xfrm>
            <a:off x="643801" y="693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ELIGE UNA ESTRATEGIA DE OPTIMIZACIÓN MÓVIL</a:t>
            </a:r>
            <a:endParaRPr i="1" sz="2800">
              <a:solidFill>
                <a:schemeClr val="dk1"/>
              </a:solidFill>
              <a:latin typeface="Anton"/>
              <a:ea typeface="Anton"/>
              <a:cs typeface="Anton"/>
              <a:sym typeface="Anton"/>
            </a:endParaRPr>
          </a:p>
        </p:txBody>
      </p:sp>
      <p:sp>
        <p:nvSpPr>
          <p:cNvPr id="653" name="Google Shape;653;p94"/>
          <p:cNvSpPr txBox="1"/>
          <p:nvPr/>
        </p:nvSpPr>
        <p:spPr>
          <a:xfrm>
            <a:off x="598025" y="1514350"/>
            <a:ext cx="8199000" cy="314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en-GB" sz="1800">
                <a:highlight>
                  <a:srgbClr val="FFFFFF"/>
                </a:highlight>
                <a:latin typeface="Helvetica Neue"/>
                <a:ea typeface="Helvetica Neue"/>
                <a:cs typeface="Helvetica Neue"/>
                <a:sym typeface="Helvetica Neue"/>
              </a:rPr>
              <a:t>Existen varias opciones para optimizar tu sitio web para móviles, y Google admite varios métodos de implementación:</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DFFBC"/>
              </a:buClr>
              <a:buSzPts val="1800"/>
              <a:buFont typeface="Helvetica Neue"/>
              <a:buChar char="●"/>
            </a:pPr>
            <a:r>
              <a:rPr lang="en-GB" sz="1800">
                <a:highlight>
                  <a:srgbClr val="FFFFFF"/>
                </a:highlight>
                <a:uFill>
                  <a:noFill/>
                </a:uFill>
                <a:latin typeface="Helvetica Neue"/>
                <a:ea typeface="Helvetica Neue"/>
                <a:cs typeface="Helvetica Neue"/>
                <a:sym typeface="Helvetica Neue"/>
                <a:hlinkClick r:id="rId4"/>
              </a:rPr>
              <a:t>Diseño web adaptable</a:t>
            </a:r>
            <a:r>
              <a:rPr lang="en-GB" sz="1800">
                <a:highlight>
                  <a:srgbClr val="FFFFFF"/>
                </a:highlight>
                <a:latin typeface="Helvetica Neue"/>
                <a:ea typeface="Helvetica Neue"/>
                <a:cs typeface="Helvetica Neue"/>
                <a:sym typeface="Helvetica Neue"/>
              </a:rPr>
              <a:t> (método recomendado y es el que vimos como “diseño responsivo”).</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uFill>
                  <a:noFill/>
                </a:uFill>
                <a:latin typeface="Helvetica Neue"/>
                <a:ea typeface="Helvetica Neue"/>
                <a:cs typeface="Helvetica Neue"/>
                <a:sym typeface="Helvetica Neue"/>
                <a:hlinkClick r:id="rId5"/>
              </a:rPr>
              <a:t>Publicación dinámica</a:t>
            </a:r>
            <a:r>
              <a:rPr lang="en-GB" sz="1800">
                <a:highlight>
                  <a:srgbClr val="FFFFFF"/>
                </a:highlight>
                <a:latin typeface="Helvetica Neue"/>
                <a:ea typeface="Helvetica Neue"/>
                <a:cs typeface="Helvetica Neue"/>
                <a:sym typeface="Helvetica Neue"/>
              </a:rPr>
              <a:t>.</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DFFBC"/>
              </a:buClr>
              <a:buSzPts val="1800"/>
              <a:buFont typeface="Helvetica Neue"/>
              <a:buChar char="●"/>
            </a:pPr>
            <a:r>
              <a:rPr lang="en-GB" sz="1800">
                <a:highlight>
                  <a:srgbClr val="FFFFFF"/>
                </a:highlight>
                <a:uFill>
                  <a:noFill/>
                </a:uFill>
                <a:latin typeface="Helvetica Neue"/>
                <a:ea typeface="Helvetica Neue"/>
                <a:cs typeface="Helvetica Neue"/>
                <a:sym typeface="Helvetica Neue"/>
                <a:hlinkClick r:id="rId6"/>
              </a:rPr>
              <a:t>URL independientes</a:t>
            </a:r>
            <a:r>
              <a:rPr lang="en-GB" sz="1800">
                <a:highlight>
                  <a:srgbClr val="FFFFFF"/>
                </a:highlight>
                <a:latin typeface="Helvetica Neue"/>
                <a:ea typeface="Helvetica Neue"/>
                <a:cs typeface="Helvetica Neue"/>
                <a:sym typeface="Helvetica Neue"/>
              </a:rPr>
              <a:t>.</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None/>
            </a:pPr>
            <a:r>
              <a:rPr lang="en-GB" sz="1800">
                <a:highlight>
                  <a:srgbClr val="E0FF00"/>
                </a:highlight>
                <a:latin typeface="Helvetica Neue"/>
                <a:ea typeface="Helvetica Neue"/>
                <a:cs typeface="Helvetica Neue"/>
                <a:sym typeface="Helvetica Neue"/>
              </a:rPr>
              <a:t>Una vez que hayas creado un sitio web optimizado para móviles, usa la </a:t>
            </a:r>
            <a:br>
              <a:rPr lang="en-GB" sz="1800">
                <a:highlight>
                  <a:srgbClr val="E0FF00"/>
                </a:highlight>
                <a:latin typeface="Helvetica Neue"/>
                <a:ea typeface="Helvetica Neue"/>
                <a:cs typeface="Helvetica Neue"/>
                <a:sym typeface="Helvetica Neue"/>
              </a:rPr>
            </a:br>
            <a:r>
              <a:rPr lang="en-GB" sz="1800">
                <a:highlight>
                  <a:srgbClr val="E0FF00"/>
                </a:highlight>
                <a:uFill>
                  <a:noFill/>
                </a:uFill>
                <a:latin typeface="Helvetica Neue"/>
                <a:ea typeface="Helvetica Neue"/>
                <a:cs typeface="Helvetica Neue"/>
                <a:sym typeface="Helvetica Neue"/>
                <a:hlinkClick r:id="rId7"/>
              </a:rPr>
              <a:t>prueba de optimización para móviles de Google</a:t>
            </a:r>
            <a:r>
              <a:rPr lang="en-GB" sz="1800">
                <a:highlight>
                  <a:srgbClr val="E0FF00"/>
                </a:highlight>
                <a:latin typeface="Helvetica Neue"/>
                <a:ea typeface="Helvetica Neue"/>
                <a:cs typeface="Helvetica Neue"/>
                <a:sym typeface="Helvetica Neue"/>
              </a:rPr>
              <a:t>.</a:t>
            </a:r>
            <a:endParaRPr sz="1800">
              <a:highlight>
                <a:srgbClr val="E0FF00"/>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7" name="Shape 657"/>
        <p:cNvGrpSpPr/>
        <p:nvPr/>
      </p:nvGrpSpPr>
      <p:grpSpPr>
        <a:xfrm>
          <a:off x="0" y="0"/>
          <a:ext cx="0" cy="0"/>
          <a:chOff x="0" y="0"/>
          <a:chExt cx="0" cy="0"/>
        </a:xfrm>
      </p:grpSpPr>
      <p:sp>
        <p:nvSpPr>
          <p:cNvPr id="658" name="Google Shape;658;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PROMOCIÓN</a:t>
            </a:r>
            <a:endParaRPr i="1" sz="3600">
              <a:solidFill>
                <a:srgbClr val="121212"/>
              </a:solidFill>
              <a:latin typeface="Anton"/>
              <a:ea typeface="Anton"/>
              <a:cs typeface="Anton"/>
              <a:sym typeface="Anton"/>
            </a:endParaRPr>
          </a:p>
        </p:txBody>
      </p:sp>
      <p:pic>
        <p:nvPicPr>
          <p:cNvPr id="659" name="Google Shape;659;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3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16</a:t>
            </a:r>
            <a:endParaRPr i="1" sz="2000">
              <a:latin typeface="Anton"/>
              <a:ea typeface="Anton"/>
              <a:cs typeface="Anton"/>
              <a:sym typeface="Anton"/>
            </a:endParaRPr>
          </a:p>
        </p:txBody>
      </p:sp>
      <p:pic>
        <p:nvPicPr>
          <p:cNvPr id="148" name="Google Shape;14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9" name="Google Shape;149;p3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0" name="Google Shape;150;p33"/>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Seguridad</a:t>
            </a:r>
            <a:endParaRPr b="0" i="0" sz="1100" u="none" cap="none" strike="noStrike">
              <a:solidFill>
                <a:srgbClr val="FFFFFF"/>
              </a:solidFill>
              <a:latin typeface="Helvetica Neue"/>
              <a:ea typeface="Helvetica Neue"/>
              <a:cs typeface="Helvetica Neue"/>
              <a:sym typeface="Helvetica Neue"/>
            </a:endParaRPr>
          </a:p>
        </p:txBody>
      </p:sp>
      <p:sp>
        <p:nvSpPr>
          <p:cNvPr id="151" name="Google Shape;151;p33"/>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Servidores</a:t>
            </a:r>
            <a:endParaRPr sz="1100">
              <a:solidFill>
                <a:srgbClr val="FFFFFF"/>
              </a:solidFill>
              <a:latin typeface="Helvetica Neue"/>
              <a:ea typeface="Helvetica Neue"/>
              <a:cs typeface="Helvetica Neue"/>
              <a:sym typeface="Helvetica Neue"/>
            </a:endParaRPr>
          </a:p>
        </p:txBody>
      </p:sp>
      <p:cxnSp>
        <p:nvCxnSpPr>
          <p:cNvPr id="152" name="Google Shape;152;p33"/>
          <p:cNvCxnSpPr>
            <a:stCxn id="151"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53" name="Google Shape;153;p33"/>
          <p:cNvSpPr/>
          <p:nvPr/>
        </p:nvSpPr>
        <p:spPr>
          <a:xfrm>
            <a:off x="2648600" y="37659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Aspectos a considerar</a:t>
            </a:r>
            <a:endParaRPr b="0" i="0" sz="1000" u="none" cap="none" strike="noStrike">
              <a:solidFill>
                <a:srgbClr val="222222"/>
              </a:solidFill>
              <a:latin typeface="Helvetica Neue"/>
              <a:ea typeface="Helvetica Neue"/>
              <a:cs typeface="Helvetica Neue"/>
              <a:sym typeface="Helvetica Neue"/>
            </a:endParaRPr>
          </a:p>
        </p:txBody>
      </p:sp>
      <p:sp>
        <p:nvSpPr>
          <p:cNvPr id="154" name="Google Shape;154;p33"/>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¿Qué es un servidor?</a:t>
            </a:r>
            <a:endParaRPr b="0" i="0" sz="1000" u="none" cap="none" strike="noStrike">
              <a:solidFill>
                <a:srgbClr val="222222"/>
              </a:solidFill>
              <a:latin typeface="Helvetica Neue"/>
              <a:ea typeface="Helvetica Neue"/>
              <a:cs typeface="Helvetica Neue"/>
              <a:sym typeface="Helvetica Neue"/>
            </a:endParaRPr>
          </a:p>
        </p:txBody>
      </p:sp>
      <p:cxnSp>
        <p:nvCxnSpPr>
          <p:cNvPr id="155" name="Google Shape;155;p33"/>
          <p:cNvCxnSpPr>
            <a:endCxn id="15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6" name="Google Shape;156;p33"/>
          <p:cNvCxnSpPr>
            <a:endCxn id="15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7" name="Google Shape;157;p33"/>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Funcionamiento</a:t>
            </a:r>
            <a:endParaRPr b="0" i="0" sz="1100" u="none" cap="none" strike="noStrike">
              <a:solidFill>
                <a:srgbClr val="222222"/>
              </a:solidFill>
              <a:latin typeface="Helvetica Neue"/>
              <a:ea typeface="Helvetica Neue"/>
              <a:cs typeface="Helvetica Neue"/>
              <a:sym typeface="Helvetica Neue"/>
            </a:endParaRPr>
          </a:p>
        </p:txBody>
      </p:sp>
      <p:sp>
        <p:nvSpPr>
          <p:cNvPr id="158" name="Google Shape;158;p33"/>
          <p:cNvSpPr/>
          <p:nvPr/>
        </p:nvSpPr>
        <p:spPr>
          <a:xfrm>
            <a:off x="5059925" y="10032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Servidor hardware</a:t>
            </a:r>
            <a:endParaRPr b="0" i="0" sz="1100" u="none" cap="none" strike="noStrike">
              <a:solidFill>
                <a:srgbClr val="222222"/>
              </a:solidFill>
              <a:latin typeface="Helvetica Neue"/>
              <a:ea typeface="Helvetica Neue"/>
              <a:cs typeface="Helvetica Neue"/>
              <a:sym typeface="Helvetica Neue"/>
            </a:endParaRPr>
          </a:p>
        </p:txBody>
      </p:sp>
      <p:cxnSp>
        <p:nvCxnSpPr>
          <p:cNvPr id="159" name="Google Shape;159;p33"/>
          <p:cNvCxnSpPr>
            <a:endCxn id="158" idx="1"/>
          </p:cNvCxnSpPr>
          <p:nvPr/>
        </p:nvCxnSpPr>
        <p:spPr>
          <a:xfrm>
            <a:off x="4101725" y="1143613"/>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0" name="Google Shape;160;p33"/>
          <p:cNvCxnSpPr/>
          <p:nvPr/>
        </p:nvCxnSpPr>
        <p:spPr>
          <a:xfrm>
            <a:off x="4101613" y="11436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1" name="Google Shape;161;p33"/>
          <p:cNvSpPr/>
          <p:nvPr/>
        </p:nvSpPr>
        <p:spPr>
          <a:xfrm>
            <a:off x="5053705" y="1370265"/>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Servidor software</a:t>
            </a:r>
            <a:endParaRPr b="0" i="0" sz="1100" u="none" cap="none" strike="noStrike">
              <a:solidFill>
                <a:srgbClr val="222222"/>
              </a:solidFill>
              <a:latin typeface="Helvetica Neue"/>
              <a:ea typeface="Helvetica Neue"/>
              <a:cs typeface="Helvetica Neue"/>
              <a:sym typeface="Helvetica Neue"/>
            </a:endParaRPr>
          </a:p>
        </p:txBody>
      </p:sp>
      <p:sp>
        <p:nvSpPr>
          <p:cNvPr id="162" name="Google Shape;162;p33"/>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Buenas prácticas optimizando imágenes</a:t>
            </a:r>
            <a:endParaRPr b="0" i="0" sz="1100" u="none" cap="none" strike="noStrike">
              <a:solidFill>
                <a:srgbClr val="FFFFFF"/>
              </a:solidFill>
              <a:latin typeface="Helvetica Neue"/>
              <a:ea typeface="Helvetica Neue"/>
              <a:cs typeface="Helvetica Neue"/>
              <a:sym typeface="Helvetica Neue"/>
            </a:endParaRPr>
          </a:p>
        </p:txBody>
      </p:sp>
      <p:cxnSp>
        <p:nvCxnSpPr>
          <p:cNvPr id="163" name="Google Shape;163;p33"/>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64" name="Google Shape;164;p33"/>
          <p:cNvCxnSpPr/>
          <p:nvPr/>
        </p:nvCxnSpPr>
        <p:spPr>
          <a:xfrm>
            <a:off x="1690350" y="3470050"/>
            <a:ext cx="958200" cy="0"/>
          </a:xfrm>
          <a:prstGeom prst="straightConnector1">
            <a:avLst/>
          </a:prstGeom>
          <a:noFill/>
          <a:ln cap="flat" cmpd="sng" w="9525">
            <a:solidFill>
              <a:srgbClr val="CCCCCC"/>
            </a:solidFill>
            <a:prstDash val="solid"/>
            <a:round/>
            <a:headEnd len="med" w="med" type="oval"/>
            <a:tailEnd len="med" w="med" type="oval"/>
          </a:ln>
        </p:spPr>
      </p:cxnSp>
      <p:sp>
        <p:nvSpPr>
          <p:cNvPr id="165" name="Google Shape;165;p33"/>
          <p:cNvSpPr/>
          <p:nvPr/>
        </p:nvSpPr>
        <p:spPr>
          <a:xfrm>
            <a:off x="2642450" y="33296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Tamaño de elementos</a:t>
            </a:r>
            <a:endParaRPr b="0" i="0" sz="1100" u="none" cap="none" strike="noStrike">
              <a:solidFill>
                <a:srgbClr val="222222"/>
              </a:solidFill>
              <a:latin typeface="Helvetica Neue"/>
              <a:ea typeface="Helvetica Neue"/>
              <a:cs typeface="Helvetica Neue"/>
              <a:sym typeface="Helvetica Neue"/>
            </a:endParaRPr>
          </a:p>
        </p:txBody>
      </p:sp>
      <p:cxnSp>
        <p:nvCxnSpPr>
          <p:cNvPr id="166" name="Google Shape;166;p33"/>
          <p:cNvCxnSpPr/>
          <p:nvPr/>
        </p:nvCxnSpPr>
        <p:spPr>
          <a:xfrm>
            <a:off x="1690350" y="34700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7" name="Google Shape;167;p33"/>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SEO: conceptos básicos</a:t>
            </a:r>
            <a:endParaRPr b="0" i="0" sz="1100" u="none" cap="none" strike="noStrike">
              <a:solidFill>
                <a:srgbClr val="FFFFFF"/>
              </a:solidFill>
              <a:latin typeface="Helvetica Neue"/>
              <a:ea typeface="Helvetica Neue"/>
              <a:cs typeface="Helvetica Neue"/>
              <a:sym typeface="Helvetica Neue"/>
            </a:endParaRPr>
          </a:p>
        </p:txBody>
      </p:sp>
      <p:cxnSp>
        <p:nvCxnSpPr>
          <p:cNvPr id="168" name="Google Shape;168;p33"/>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3"/>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SEO?</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3"/>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9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5" name="Google Shape;665;p96"/>
          <p:cNvSpPr txBox="1"/>
          <p:nvPr/>
        </p:nvSpPr>
        <p:spPr>
          <a:xfrm>
            <a:off x="643801" y="612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REDES SOCIALES</a:t>
            </a:r>
            <a:endParaRPr i="1" sz="2800">
              <a:solidFill>
                <a:schemeClr val="dk1"/>
              </a:solidFill>
              <a:latin typeface="Anton"/>
              <a:ea typeface="Anton"/>
              <a:cs typeface="Anton"/>
              <a:sym typeface="Anton"/>
            </a:endParaRPr>
          </a:p>
        </p:txBody>
      </p:sp>
      <p:sp>
        <p:nvSpPr>
          <p:cNvPr id="666" name="Google Shape;666;p96"/>
          <p:cNvSpPr txBox="1"/>
          <p:nvPr/>
        </p:nvSpPr>
        <p:spPr>
          <a:xfrm>
            <a:off x="598025" y="1666750"/>
            <a:ext cx="81990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2000">
                <a:highlight>
                  <a:srgbClr val="FFFFFF"/>
                </a:highlight>
                <a:latin typeface="Helvetica Neue"/>
                <a:ea typeface="Helvetica Neue"/>
                <a:cs typeface="Helvetica Neue"/>
                <a:sym typeface="Helvetica Neue"/>
              </a:rPr>
              <a:t>Los sitios web, creados para fomentar la interacción y</a:t>
            </a:r>
            <a:r>
              <a:rPr lang="en-GB" sz="2000">
                <a:latin typeface="Helvetica Neue"/>
                <a:ea typeface="Helvetica Neue"/>
                <a:cs typeface="Helvetica Neue"/>
                <a:sym typeface="Helvetica Neue"/>
              </a:rPr>
              <a:t> el intercambio de información entre usuarios, han facilitado que se relacionen grupos de usuarios con intereses similares y contenido oportuno.</a:t>
            </a:r>
            <a:endParaRPr sz="2000">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2000">
                <a:highlight>
                  <a:srgbClr val="FFFFFF"/>
                </a:highlight>
                <a:latin typeface="Helvetica Neue"/>
                <a:ea typeface="Helvetica Neue"/>
                <a:cs typeface="Helvetica Neue"/>
                <a:sym typeface="Helvetica Neue"/>
              </a:rPr>
              <a:t>Evitar:</a:t>
            </a:r>
            <a:endParaRPr b="1" sz="2000">
              <a:highlight>
                <a:srgbClr val="FFFFFF"/>
              </a:highlight>
              <a:latin typeface="Helvetica Neue"/>
              <a:ea typeface="Helvetica Neue"/>
              <a:cs typeface="Helvetica Neue"/>
              <a:sym typeface="Helvetica Neue"/>
            </a:endParaRPr>
          </a:p>
          <a:p>
            <a:pPr indent="-355600" lvl="0" marL="457200" rtl="0" algn="l">
              <a:lnSpc>
                <a:spcPct val="115000"/>
              </a:lnSpc>
              <a:spcBef>
                <a:spcPts val="900"/>
              </a:spcBef>
              <a:spcAft>
                <a:spcPts val="0"/>
              </a:spcAft>
              <a:buClr>
                <a:srgbClr val="3CEFAB"/>
              </a:buClr>
              <a:buSzPts val="2000"/>
              <a:buFont typeface="Helvetica Neue"/>
              <a:buChar char="●"/>
            </a:pPr>
            <a:r>
              <a:rPr lang="en-GB" sz="2000">
                <a:highlight>
                  <a:srgbClr val="FFFFFF"/>
                </a:highlight>
                <a:latin typeface="Helvetica Neue"/>
                <a:ea typeface="Helvetica Neue"/>
                <a:cs typeface="Helvetica Neue"/>
                <a:sym typeface="Helvetica Neue"/>
              </a:rPr>
              <a:t>Promocionar todas las novedades pequeñas; promociona solo las grandes e interesantes.</a:t>
            </a:r>
            <a:endParaRPr sz="20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l">
              <a:lnSpc>
                <a:spcPct val="115000"/>
              </a:lnSpc>
              <a:spcBef>
                <a:spcPts val="90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l">
              <a:lnSpc>
                <a:spcPct val="115000"/>
              </a:lnSpc>
              <a:spcBef>
                <a:spcPts val="900"/>
              </a:spcBef>
              <a:spcAft>
                <a:spcPts val="900"/>
              </a:spcAft>
              <a:buNone/>
            </a:pPr>
            <a:r>
              <a:t/>
            </a:r>
            <a:endParaRPr sz="2000">
              <a:highlight>
                <a:srgbClr val="FFFFFF"/>
              </a:highlight>
              <a:latin typeface="Didact Gothic"/>
              <a:ea typeface="Didact Gothic"/>
              <a:cs typeface="Didact Gothic"/>
              <a:sym typeface="Didact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2" name="Google Shape;672;p97"/>
          <p:cNvSpPr txBox="1"/>
          <p:nvPr/>
        </p:nvSpPr>
        <p:spPr>
          <a:xfrm>
            <a:off x="643801" y="6693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LLEGA A LOS USUARIOS DE LA COMUNIDAD RELACIONADA CON TU SITIO WEB</a:t>
            </a:r>
            <a:endParaRPr i="1" sz="2800">
              <a:solidFill>
                <a:schemeClr val="dk1"/>
              </a:solidFill>
              <a:latin typeface="Anton"/>
              <a:ea typeface="Anton"/>
              <a:cs typeface="Anton"/>
              <a:sym typeface="Anton"/>
            </a:endParaRPr>
          </a:p>
        </p:txBody>
      </p:sp>
      <p:sp>
        <p:nvSpPr>
          <p:cNvPr id="673" name="Google Shape;673;p97"/>
          <p:cNvSpPr txBox="1"/>
          <p:nvPr/>
        </p:nvSpPr>
        <p:spPr>
          <a:xfrm>
            <a:off x="555450" y="1845100"/>
            <a:ext cx="81990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GB" sz="1800">
                <a:highlight>
                  <a:srgbClr val="FFFFFF"/>
                </a:highlight>
                <a:latin typeface="Helvetica Neue"/>
                <a:ea typeface="Helvetica Neue"/>
                <a:cs typeface="Helvetica Neue"/>
                <a:sym typeface="Helvetica Neue"/>
              </a:rPr>
              <a:t>Es probable que ya haya varios sitios web sobre temáticas similares a la tuya, y estar en contacto con ellos puede resultar útil. </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Clr>
                <a:schemeClr val="dk1"/>
              </a:buClr>
              <a:buSzPts val="1100"/>
              <a:buFont typeface="Arial"/>
              <a:buNone/>
            </a:pPr>
            <a:r>
              <a:rPr lang="en-GB" sz="1800">
                <a:latin typeface="Helvetica Neue"/>
                <a:ea typeface="Helvetica Neue"/>
                <a:cs typeface="Helvetica Neue"/>
                <a:sym typeface="Helvetica Neue"/>
              </a:rPr>
              <a:t>Los temas más actuales de tu nicho o comunidad, pueden darte ideas para crear contenido u ofrecer buenos recursos a los usuarios.</a:t>
            </a:r>
            <a:endParaRPr sz="1800">
              <a:latin typeface="Helvetica Neue"/>
              <a:ea typeface="Helvetica Neue"/>
              <a:cs typeface="Helvetica Neue"/>
              <a:sym typeface="Helvetica Neue"/>
            </a:endParaRPr>
          </a:p>
          <a:p>
            <a:pPr indent="0" lvl="0" marL="0" rtl="0" algn="l">
              <a:lnSpc>
                <a:spcPct val="115000"/>
              </a:lnSpc>
              <a:spcBef>
                <a:spcPts val="900"/>
              </a:spcBef>
              <a:spcAft>
                <a:spcPts val="0"/>
              </a:spcAft>
              <a:buClr>
                <a:schemeClr val="dk1"/>
              </a:buClr>
              <a:buSzPts val="1100"/>
              <a:buFont typeface="Arial"/>
              <a:buNone/>
            </a:pPr>
            <a:r>
              <a:rPr b="1" lang="en-GB" sz="1800">
                <a:highlight>
                  <a:srgbClr val="FFFFFF"/>
                </a:highlight>
                <a:latin typeface="Helvetica Neue"/>
                <a:ea typeface="Helvetica Neue"/>
                <a:cs typeface="Helvetica Neue"/>
                <a:sym typeface="Helvetica Neue"/>
              </a:rPr>
              <a:t>Evitar:</a:t>
            </a:r>
            <a:endParaRPr b="1" sz="1800">
              <a:highlight>
                <a:srgbClr val="FFFFFF"/>
              </a:highlight>
              <a:latin typeface="Helvetica Neue"/>
              <a:ea typeface="Helvetica Neue"/>
              <a:cs typeface="Helvetica Neue"/>
              <a:sym typeface="Helvetica Neue"/>
            </a:endParaRPr>
          </a:p>
          <a:p>
            <a:pPr indent="-342900" lvl="0" marL="457200" rtl="0" algn="l">
              <a:lnSpc>
                <a:spcPct val="115000"/>
              </a:lnSpc>
              <a:spcBef>
                <a:spcPts val="900"/>
              </a:spcBef>
              <a:spcAft>
                <a:spcPts val="0"/>
              </a:spcAft>
              <a:buClr>
                <a:srgbClr val="3CEFAB"/>
              </a:buClr>
              <a:buSzPts val="1800"/>
              <a:buFont typeface="Helvetica Neue"/>
              <a:buChar char="●"/>
            </a:pPr>
            <a:r>
              <a:rPr lang="en-GB" sz="1800">
                <a:highlight>
                  <a:srgbClr val="FFFFFF"/>
                </a:highlight>
                <a:latin typeface="Helvetica Neue"/>
                <a:ea typeface="Helvetica Neue"/>
                <a:cs typeface="Helvetica Neue"/>
                <a:sym typeface="Helvetica Neue"/>
              </a:rPr>
              <a:t>Enviar solicitudes a todos los sitios web cuyo contenido esté relacionado con tu área temática para que incluyan enlaces a tu sitio web.</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9" name="Google Shape;679;p98"/>
          <p:cNvSpPr txBox="1"/>
          <p:nvPr/>
        </p:nvSpPr>
        <p:spPr>
          <a:xfrm>
            <a:off x="643801" y="685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ANALIZA EL RENDIMIENTO DE BÚSQUEDA</a:t>
            </a:r>
            <a:endParaRPr i="1" sz="2800">
              <a:solidFill>
                <a:schemeClr val="dk1"/>
              </a:solidFill>
              <a:latin typeface="Anton"/>
              <a:ea typeface="Anton"/>
              <a:cs typeface="Anton"/>
              <a:sym typeface="Anton"/>
            </a:endParaRPr>
          </a:p>
        </p:txBody>
      </p:sp>
      <p:sp>
        <p:nvSpPr>
          <p:cNvPr id="680" name="Google Shape;680;p98"/>
          <p:cNvSpPr txBox="1"/>
          <p:nvPr/>
        </p:nvSpPr>
        <p:spPr>
          <a:xfrm>
            <a:off x="966725" y="1514350"/>
            <a:ext cx="7559700" cy="314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GB" sz="1800">
                <a:highlight>
                  <a:srgbClr val="FFFFFF"/>
                </a:highlight>
                <a:latin typeface="Helvetica Neue"/>
                <a:ea typeface="Helvetica Neue"/>
                <a:cs typeface="Helvetica Neue"/>
                <a:sym typeface="Helvetica Neue"/>
              </a:rPr>
              <a:t>Los motores de búsqueda principales, incluido Google, proporcionan herramientas gratuitas con las que los webmasters pueden </a:t>
            </a:r>
            <a:r>
              <a:rPr b="1" lang="en-GB" sz="1800">
                <a:highlight>
                  <a:srgbClr val="FFFFFF"/>
                </a:highlight>
                <a:latin typeface="Helvetica Neue"/>
                <a:ea typeface="Helvetica Neue"/>
                <a:cs typeface="Helvetica Neue"/>
                <a:sym typeface="Helvetica Neue"/>
              </a:rPr>
              <a:t>analizar el rendimiento de su sitio web</a:t>
            </a:r>
            <a:r>
              <a:rPr lang="en-GB" sz="1800">
                <a:highlight>
                  <a:srgbClr val="FFFFFF"/>
                </a:highlight>
                <a:latin typeface="Helvetica Neue"/>
                <a:ea typeface="Helvetica Neue"/>
                <a:cs typeface="Helvetica Neue"/>
                <a:sym typeface="Helvetica Neue"/>
              </a:rPr>
              <a:t> en el motor de búsqueda que decidan. En el caso de Google, se trata de </a:t>
            </a:r>
            <a:r>
              <a:rPr b="1" lang="en-GB" sz="1800">
                <a:highlight>
                  <a:srgbClr val="FFFFFF"/>
                </a:highlight>
                <a:uFill>
                  <a:noFill/>
                </a:uFill>
                <a:latin typeface="Helvetica Neue"/>
                <a:ea typeface="Helvetica Neue"/>
                <a:cs typeface="Helvetica Neue"/>
                <a:sym typeface="Helvetica Neue"/>
                <a:hlinkClick r:id="rId4"/>
              </a:rPr>
              <a:t>Search Console</a:t>
            </a:r>
            <a:r>
              <a:rPr lang="en-GB" sz="1800">
                <a:highlight>
                  <a:srgbClr val="FFFFFF"/>
                </a:highlight>
                <a:latin typeface="Helvetica Neue"/>
                <a:ea typeface="Helvetica Neue"/>
                <a:cs typeface="Helvetica Neue"/>
                <a:sym typeface="Helvetica Neue"/>
              </a:rPr>
              <a:t>.</a:t>
            </a:r>
            <a:endParaRPr sz="1800">
              <a:highlight>
                <a:srgbClr val="FFFFFF"/>
              </a:highlight>
              <a:latin typeface="Helvetica Neue"/>
              <a:ea typeface="Helvetica Neue"/>
              <a:cs typeface="Helvetica Neue"/>
              <a:sym typeface="Helvetica Neue"/>
            </a:endParaRPr>
          </a:p>
          <a:p>
            <a:pPr indent="0" lvl="0" marL="0" rtl="0" algn="ctr">
              <a:lnSpc>
                <a:spcPct val="115000"/>
              </a:lnSpc>
              <a:spcBef>
                <a:spcPts val="900"/>
              </a:spcBef>
              <a:spcAft>
                <a:spcPts val="0"/>
              </a:spcAft>
              <a:buClr>
                <a:schemeClr val="dk1"/>
              </a:buClr>
              <a:buSzPts val="1100"/>
              <a:buFont typeface="Arial"/>
              <a:buNone/>
            </a:pPr>
            <a:r>
              <a:rPr lang="en-GB" sz="1800">
                <a:highlight>
                  <a:srgbClr val="FFFFFF"/>
                </a:highlight>
                <a:latin typeface="Helvetica Neue"/>
                <a:ea typeface="Helvetica Neue"/>
                <a:cs typeface="Helvetica Neue"/>
                <a:sym typeface="Helvetica Neue"/>
              </a:rPr>
              <a:t>Search Console da respuesta a dos preguntas importantes: </a:t>
            </a:r>
            <a:br>
              <a:rPr lang="en-GB" sz="1800">
                <a:highlight>
                  <a:srgbClr val="FFFFFF"/>
                </a:highlight>
                <a:latin typeface="Helvetica Neue"/>
                <a:ea typeface="Helvetica Neue"/>
                <a:cs typeface="Helvetica Neue"/>
                <a:sym typeface="Helvetica Neue"/>
              </a:rPr>
            </a:br>
            <a:r>
              <a:rPr lang="en-GB" sz="1800">
                <a:highlight>
                  <a:srgbClr val="FFFFFF"/>
                </a:highlight>
                <a:latin typeface="Helvetica Neue"/>
                <a:ea typeface="Helvetica Neue"/>
                <a:cs typeface="Helvetica Neue"/>
                <a:sym typeface="Helvetica Neue"/>
              </a:rPr>
              <a:t>- ¿Puede Google encontrar mi contenido? </a:t>
            </a:r>
            <a:br>
              <a:rPr lang="en-GB" sz="1800">
                <a:highlight>
                  <a:srgbClr val="FFFFFF"/>
                </a:highlight>
                <a:latin typeface="Helvetica Neue"/>
                <a:ea typeface="Helvetica Neue"/>
                <a:cs typeface="Helvetica Neue"/>
                <a:sym typeface="Helvetica Neue"/>
              </a:rPr>
            </a:br>
            <a:r>
              <a:rPr lang="en-GB" sz="1800">
                <a:highlight>
                  <a:srgbClr val="FFFFFF"/>
                </a:highlight>
                <a:latin typeface="Helvetica Neue"/>
                <a:ea typeface="Helvetica Neue"/>
                <a:cs typeface="Helvetica Neue"/>
                <a:sym typeface="Helvetica Neue"/>
              </a:rPr>
              <a:t>- ¿Qué rendimiento tiene mi sitio web en los resultados de la Búsqueda de Google?</a:t>
            </a:r>
            <a:endParaRPr sz="1800">
              <a:highlight>
                <a:srgbClr val="FFFFFF"/>
              </a:highlight>
              <a:latin typeface="Helvetica Neue"/>
              <a:ea typeface="Helvetica Neue"/>
              <a:cs typeface="Helvetica Neue"/>
              <a:sym typeface="Helvetica Neue"/>
            </a:endParaRPr>
          </a:p>
          <a:p>
            <a:pPr indent="0" lvl="0" marL="0" rtl="0" algn="l">
              <a:lnSpc>
                <a:spcPct val="115000"/>
              </a:lnSpc>
              <a:spcBef>
                <a:spcPts val="900"/>
              </a:spcBef>
              <a:spcAft>
                <a:spcPts val="900"/>
              </a:spcAft>
              <a:buNone/>
            </a:pPr>
            <a:r>
              <a:t/>
            </a:r>
            <a:endParaRPr sz="1800">
              <a:highlight>
                <a:srgbClr val="FFFFFF"/>
              </a:highlight>
              <a:latin typeface="Didact Gothic"/>
              <a:ea typeface="Didact Gothic"/>
              <a:cs typeface="Didact Gothic"/>
              <a:sym typeface="Didact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6" name="Google Shape;686;p99"/>
          <p:cNvSpPr txBox="1"/>
          <p:nvPr/>
        </p:nvSpPr>
        <p:spPr>
          <a:xfrm>
            <a:off x="643801" y="661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HERRAMIENTAS RECOMENDADAS PARA SEO</a:t>
            </a:r>
            <a:endParaRPr i="1" sz="2800">
              <a:solidFill>
                <a:schemeClr val="dk1"/>
              </a:solidFill>
              <a:latin typeface="Anton"/>
              <a:ea typeface="Anton"/>
              <a:cs typeface="Anton"/>
              <a:sym typeface="Anton"/>
            </a:endParaRPr>
          </a:p>
        </p:txBody>
      </p:sp>
      <p:sp>
        <p:nvSpPr>
          <p:cNvPr id="687" name="Google Shape;687;p99"/>
          <p:cNvSpPr txBox="1"/>
          <p:nvPr/>
        </p:nvSpPr>
        <p:spPr>
          <a:xfrm>
            <a:off x="776375" y="1691400"/>
            <a:ext cx="7856400" cy="296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CEFAB"/>
              </a:buClr>
              <a:buSzPts val="1800"/>
              <a:buFont typeface="Didact Gothic"/>
              <a:buChar char="●"/>
            </a:pPr>
            <a:r>
              <a:rPr lang="en-GB" sz="1800" u="sng">
                <a:solidFill>
                  <a:schemeClr val="hlink"/>
                </a:solidFill>
                <a:highlight>
                  <a:srgbClr val="FFFFFF"/>
                </a:highlight>
                <a:latin typeface="Helvetica Neue"/>
                <a:ea typeface="Helvetica Neue"/>
                <a:cs typeface="Helvetica Neue"/>
                <a:sym typeface="Helvetica Neue"/>
                <a:hlinkClick r:id="rId4"/>
              </a:rPr>
              <a:t>Wordtracker Scout</a:t>
            </a:r>
            <a:r>
              <a:rPr lang="en-GB" sz="1800">
                <a:solidFill>
                  <a:srgbClr val="222222"/>
                </a:solidFill>
                <a:highlight>
                  <a:srgbClr val="FFFFFF"/>
                </a:highlight>
                <a:latin typeface="Helvetica Neue"/>
                <a:ea typeface="Helvetica Neue"/>
                <a:cs typeface="Helvetica Neue"/>
                <a:sym typeface="Helvetica Neue"/>
              </a:rPr>
              <a:t> - Extensión de Chrome: Con esta herramienta podemos ver que usan nuestros competidores para mejorar su SEO.</a:t>
            </a:r>
            <a:endParaRPr sz="1800">
              <a:solidFill>
                <a:srgbClr val="222222"/>
              </a:solidFill>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Font typeface="Helvetica Neue"/>
              <a:buChar char="●"/>
            </a:pPr>
            <a:r>
              <a:rPr lang="en-GB" sz="1800" u="sng">
                <a:solidFill>
                  <a:schemeClr val="hlink"/>
                </a:solidFill>
                <a:highlight>
                  <a:srgbClr val="FFFFFF"/>
                </a:highlight>
                <a:latin typeface="Helvetica Neue"/>
                <a:ea typeface="Helvetica Neue"/>
                <a:cs typeface="Helvetica Neue"/>
                <a:sym typeface="Helvetica Neue"/>
                <a:hlinkClick r:id="rId5"/>
              </a:rPr>
              <a:t>Keyword Shitter</a:t>
            </a:r>
            <a:r>
              <a:rPr lang="en-GB" sz="1800">
                <a:solidFill>
                  <a:srgbClr val="222222"/>
                </a:solidFill>
                <a:highlight>
                  <a:srgbClr val="FFFFFF"/>
                </a:highlight>
                <a:latin typeface="Helvetica Neue"/>
                <a:ea typeface="Helvetica Neue"/>
                <a:cs typeface="Helvetica Neue"/>
                <a:sym typeface="Helvetica Neue"/>
              </a:rPr>
              <a:t>: Nos permite generar keywords útiles para nuestra web según el tema que se vende.</a:t>
            </a:r>
            <a:endParaRPr sz="1800">
              <a:solidFill>
                <a:srgbClr val="222222"/>
              </a:solidFill>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Font typeface="Helvetica Neue"/>
              <a:buChar char="●"/>
            </a:pPr>
            <a:r>
              <a:rPr lang="en-GB" sz="1800" u="sng">
                <a:solidFill>
                  <a:schemeClr val="hlink"/>
                </a:solidFill>
                <a:highlight>
                  <a:srgbClr val="FFFFFF"/>
                </a:highlight>
                <a:latin typeface="Helvetica Neue"/>
                <a:ea typeface="Helvetica Neue"/>
                <a:cs typeface="Helvetica Neue"/>
                <a:sym typeface="Helvetica Neue"/>
                <a:hlinkClick r:id="rId6"/>
              </a:rPr>
              <a:t>Seoquake</a:t>
            </a:r>
            <a:r>
              <a:rPr lang="en-GB" sz="1800">
                <a:solidFill>
                  <a:srgbClr val="222222"/>
                </a:solidFill>
                <a:highlight>
                  <a:srgbClr val="FFFFFF"/>
                </a:highlight>
                <a:latin typeface="Helvetica Neue"/>
                <a:ea typeface="Helvetica Neue"/>
                <a:cs typeface="Helvetica Neue"/>
                <a:sym typeface="Helvetica Neue"/>
              </a:rPr>
              <a:t>: </a:t>
            </a:r>
            <a:r>
              <a:rPr lang="en-GB" sz="1800">
                <a:highlight>
                  <a:srgbClr val="FFFFFF"/>
                </a:highlight>
                <a:latin typeface="Helvetica Neue"/>
                <a:ea typeface="Helvetica Neue"/>
                <a:cs typeface="Helvetica Neue"/>
                <a:sym typeface="Helvetica Neue"/>
              </a:rPr>
              <a:t>Permite revisar todos los parámetros de SEO utilizados por una web.</a:t>
            </a:r>
            <a:endParaRPr sz="1800">
              <a:highlight>
                <a:srgbClr val="FFFFFF"/>
              </a:highlight>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3CEFAB"/>
              </a:buClr>
              <a:buSzPts val="1800"/>
              <a:buChar char="●"/>
            </a:pPr>
            <a:r>
              <a:rPr lang="en-GB" sz="1800" u="sng">
                <a:solidFill>
                  <a:schemeClr val="hlink"/>
                </a:solidFill>
                <a:highlight>
                  <a:srgbClr val="FFFFFF"/>
                </a:highlight>
                <a:latin typeface="Helvetica Neue"/>
                <a:ea typeface="Helvetica Neue"/>
                <a:cs typeface="Helvetica Neue"/>
                <a:sym typeface="Helvetica Neue"/>
                <a:hlinkClick r:id="rId7"/>
              </a:rPr>
              <a:t>SEO Minion </a:t>
            </a:r>
            <a:r>
              <a:rPr lang="en-GB" sz="1800">
                <a:solidFill>
                  <a:srgbClr val="222222"/>
                </a:solidFill>
                <a:highlight>
                  <a:srgbClr val="FFFFFF"/>
                </a:highlight>
                <a:latin typeface="Helvetica Neue"/>
                <a:ea typeface="Helvetica Neue"/>
                <a:cs typeface="Helvetica Neue"/>
                <a:sym typeface="Helvetica Neue"/>
              </a:rPr>
              <a:t>- Extensión de Chrome: P</a:t>
            </a:r>
            <a:r>
              <a:rPr lang="en-GB" sz="1800">
                <a:solidFill>
                  <a:schemeClr val="dk1"/>
                </a:solidFill>
                <a:latin typeface="Helvetica Neue"/>
                <a:ea typeface="Helvetica Neue"/>
                <a:cs typeface="Helvetica Neue"/>
                <a:sym typeface="Helvetica Neue"/>
              </a:rPr>
              <a:t>ermite verificar la optimización SEO de una página web, los enlaces rotos, las vistas previas de SERP y cuenta con una simulación y comparación de SERP internacional.</a:t>
            </a:r>
            <a:endParaRPr sz="1800">
              <a:solidFill>
                <a:srgbClr val="222222"/>
              </a:solidFill>
              <a:highlight>
                <a:srgbClr val="FFFFFF"/>
              </a:highlight>
              <a:latin typeface="Helvetica Neue"/>
              <a:ea typeface="Helvetica Neue"/>
              <a:cs typeface="Helvetica Neue"/>
              <a:sym typeface="Helvetica Neue"/>
            </a:endParaRPr>
          </a:p>
          <a:p>
            <a:pPr indent="0" lvl="0" marL="0" rtl="0" algn="l">
              <a:spcBef>
                <a:spcPts val="1000"/>
              </a:spcBef>
              <a:spcAft>
                <a:spcPts val="0"/>
              </a:spcAft>
              <a:buNone/>
            </a:pPr>
            <a:r>
              <a:t/>
            </a:r>
            <a:endParaRPr b="1" sz="1800">
              <a:solidFill>
                <a:srgbClr val="222222"/>
              </a:solidFill>
              <a:highlight>
                <a:srgbClr val="FFFFFF"/>
              </a:highlight>
              <a:latin typeface="Didact Gothic"/>
              <a:ea typeface="Didact Gothic"/>
              <a:cs typeface="Didact Gothic"/>
              <a:sym typeface="Didact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1" name="Shape 691"/>
        <p:cNvGrpSpPr/>
        <p:nvPr/>
      </p:nvGrpSpPr>
      <p:grpSpPr>
        <a:xfrm>
          <a:off x="0" y="0"/>
          <a:ext cx="0" cy="0"/>
          <a:chOff x="0" y="0"/>
          <a:chExt cx="0" cy="0"/>
        </a:xfrm>
      </p:grpSpPr>
      <p:sp>
        <p:nvSpPr>
          <p:cNvPr id="692" name="Google Shape;692;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W3C</a:t>
            </a:r>
            <a:endParaRPr i="1" sz="3600">
              <a:solidFill>
                <a:srgbClr val="121212"/>
              </a:solidFill>
              <a:latin typeface="Anton"/>
              <a:ea typeface="Anton"/>
              <a:cs typeface="Anton"/>
              <a:sym typeface="Anton"/>
            </a:endParaRPr>
          </a:p>
        </p:txBody>
      </p:sp>
      <p:pic>
        <p:nvPicPr>
          <p:cNvPr id="693" name="Google Shape;693;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1"/>
          <p:cNvSpPr txBox="1"/>
          <p:nvPr/>
        </p:nvSpPr>
        <p:spPr>
          <a:xfrm>
            <a:off x="643801" y="636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2800">
                <a:solidFill>
                  <a:schemeClr val="dk1"/>
                </a:solidFill>
                <a:latin typeface="Anton"/>
                <a:ea typeface="Anton"/>
                <a:cs typeface="Anton"/>
                <a:sym typeface="Anton"/>
              </a:rPr>
              <a:t>OBJETIVOS DEL W3C</a:t>
            </a:r>
            <a:endParaRPr i="1" sz="2800">
              <a:solidFill>
                <a:schemeClr val="dk1"/>
              </a:solidFill>
              <a:latin typeface="Anton"/>
              <a:ea typeface="Anton"/>
              <a:cs typeface="Anton"/>
              <a:sym typeface="Anton"/>
            </a:endParaRPr>
          </a:p>
        </p:txBody>
      </p:sp>
      <p:pic>
        <p:nvPicPr>
          <p:cNvPr id="699" name="Google Shape;699;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0" name="Google Shape;700;p101"/>
          <p:cNvSpPr txBox="1"/>
          <p:nvPr/>
        </p:nvSpPr>
        <p:spPr>
          <a:xfrm>
            <a:off x="1183250" y="1583425"/>
            <a:ext cx="7166400" cy="11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El W3C, World Wide Web Consortium, tiene como misión guiar la web a través de </a:t>
            </a:r>
            <a:r>
              <a:rPr b="1" lang="en-GB" sz="1800">
                <a:solidFill>
                  <a:schemeClr val="dk1"/>
                </a:solidFill>
                <a:latin typeface="Helvetica Neue"/>
                <a:ea typeface="Helvetica Neue"/>
                <a:cs typeface="Helvetica Neue"/>
                <a:sym typeface="Helvetica Neue"/>
              </a:rPr>
              <a:t>desarrollar estándares, protocolos y pautas que aseguren el crecimiento de la web a largo plazo.</a:t>
            </a:r>
            <a:endParaRPr b="1" sz="18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pic>
        <p:nvPicPr>
          <p:cNvPr id="701" name="Google Shape;701;p101"/>
          <p:cNvPicPr preferRelativeResize="0"/>
          <p:nvPr/>
        </p:nvPicPr>
        <p:blipFill>
          <a:blip r:embed="rId4">
            <a:alphaModFix/>
          </a:blip>
          <a:stretch>
            <a:fillRect/>
          </a:stretch>
        </p:blipFill>
        <p:spPr>
          <a:xfrm>
            <a:off x="5568247" y="3253925"/>
            <a:ext cx="1662202" cy="1036651"/>
          </a:xfrm>
          <a:prstGeom prst="rect">
            <a:avLst/>
          </a:prstGeom>
          <a:noFill/>
          <a:ln>
            <a:noFill/>
          </a:ln>
        </p:spPr>
      </p:pic>
      <p:sp>
        <p:nvSpPr>
          <p:cNvPr id="702" name="Google Shape;702;p101"/>
          <p:cNvSpPr txBox="1"/>
          <p:nvPr/>
        </p:nvSpPr>
        <p:spPr>
          <a:xfrm>
            <a:off x="1097150" y="2917858"/>
            <a:ext cx="7338600" cy="1708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Web para todo el mundo.</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Web desde cualquier dispositivo.</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Web de los Autores y Consumidores.</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Web de los Datos y Servicios.</a:t>
            </a:r>
            <a:endParaRPr sz="1800">
              <a:solidFill>
                <a:schemeClr val="dk1"/>
              </a:solidFill>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a:buChar char="●"/>
            </a:pPr>
            <a:r>
              <a:rPr lang="en-GB" sz="1800">
                <a:solidFill>
                  <a:schemeClr val="dk1"/>
                </a:solidFill>
                <a:latin typeface="Helvetica Neue"/>
                <a:ea typeface="Helvetica Neue"/>
                <a:cs typeface="Helvetica Neue"/>
                <a:sym typeface="Helvetica Neue"/>
              </a:rPr>
              <a:t>Web de Confianza.</a:t>
            </a:r>
            <a:endParaRPr sz="1800">
              <a:solidFill>
                <a:schemeClr val="dk1"/>
              </a:solidFill>
              <a:latin typeface="Helvetica Neue"/>
              <a:ea typeface="Helvetica Neue"/>
              <a:cs typeface="Helvetica Neue"/>
              <a:sym typeface="Helvetica Neue"/>
            </a:endParaRPr>
          </a:p>
        </p:txBody>
      </p:sp>
      <p:sp>
        <p:nvSpPr>
          <p:cNvPr id="703" name="Google Shape;703;p101"/>
          <p:cNvSpPr txBox="1"/>
          <p:nvPr/>
        </p:nvSpPr>
        <p:spPr>
          <a:xfrm>
            <a:off x="1183250" y="2564227"/>
            <a:ext cx="7166400" cy="41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Los principios en los que se fundamenta la misión y visión son:</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2"/>
          <p:cNvSpPr txBox="1"/>
          <p:nvPr/>
        </p:nvSpPr>
        <p:spPr>
          <a:xfrm>
            <a:off x="643801" y="437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UN POCO MÁS DE LOS PRINCIPIOS</a:t>
            </a:r>
            <a:endParaRPr sz="2800">
              <a:solidFill>
                <a:schemeClr val="dk1"/>
              </a:solidFill>
              <a:latin typeface="Anton"/>
              <a:ea typeface="Anton"/>
              <a:cs typeface="Anton"/>
              <a:sym typeface="Anton"/>
            </a:endParaRPr>
          </a:p>
          <a:p>
            <a:pPr indent="0" lvl="0" marL="0" rtl="0" algn="l">
              <a:lnSpc>
                <a:spcPct val="120000"/>
              </a:lnSpc>
              <a:spcBef>
                <a:spcPts val="3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709" name="Google Shape;709;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0" name="Google Shape;710;p102"/>
          <p:cNvSpPr txBox="1"/>
          <p:nvPr/>
        </p:nvSpPr>
        <p:spPr>
          <a:xfrm>
            <a:off x="451025" y="1284300"/>
            <a:ext cx="8262600" cy="27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latin typeface="Helvetica Neue"/>
                <a:ea typeface="Helvetica Neue"/>
                <a:cs typeface="Helvetica Neue"/>
                <a:sym typeface="Helvetica Neue"/>
              </a:rPr>
              <a:t>Recordando la importancia que tiene la web en la educación y el desarrollo de las personas, el W3C considera que todos tienen que tener acceso a ella, generando iniciativas de accesibilidad y fomentando internacionalización.</a:t>
            </a:r>
            <a:endParaRPr sz="19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900">
                <a:solidFill>
                  <a:schemeClr val="dk1"/>
                </a:solidFill>
                <a:latin typeface="Helvetica Neue"/>
                <a:ea typeface="Helvetica Neue"/>
                <a:cs typeface="Helvetica Neue"/>
                <a:sym typeface="Helvetica Neue"/>
              </a:rPr>
              <a:t>De esta forma, se está ayudando a que personas no sean privadas de los beneficios, ya sea por contar con algún tipo de discapacidad o debido a la barrera del lenguaje.</a:t>
            </a:r>
            <a:endParaRPr sz="19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900">
                <a:solidFill>
                  <a:schemeClr val="dk1"/>
                </a:solidFill>
                <a:latin typeface="Helvetica Neue"/>
                <a:ea typeface="Helvetica Neue"/>
                <a:cs typeface="Helvetica Neue"/>
                <a:sym typeface="Helvetica Neue"/>
              </a:rPr>
              <a:t>Además promueve la generación de contenido responsive, ya que el de dispositivo que tengas no debería ser un limitante para llegar a la web, y las ventajas que la misma trae.</a:t>
            </a:r>
            <a:endParaRPr sz="19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9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3"/>
          <p:cNvSpPr txBox="1"/>
          <p:nvPr/>
        </p:nvSpPr>
        <p:spPr>
          <a:xfrm>
            <a:off x="643801" y="685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ACCESIBILIDAD EN LA WEB</a:t>
            </a:r>
            <a:endParaRPr sz="2800">
              <a:solidFill>
                <a:schemeClr val="dk1"/>
              </a:solidFill>
              <a:latin typeface="Anton"/>
              <a:ea typeface="Anton"/>
              <a:cs typeface="Anton"/>
              <a:sym typeface="Anton"/>
            </a:endParaRPr>
          </a:p>
          <a:p>
            <a:pPr indent="0" lvl="0" marL="0" rtl="0" algn="just">
              <a:lnSpc>
                <a:spcPct val="115000"/>
              </a:lnSpc>
              <a:spcBef>
                <a:spcPts val="3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20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716" name="Google Shape;716;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7" name="Google Shape;717;p103"/>
          <p:cNvSpPr txBox="1"/>
          <p:nvPr/>
        </p:nvSpPr>
        <p:spPr>
          <a:xfrm>
            <a:off x="786400" y="1715250"/>
            <a:ext cx="7571100" cy="136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Dedicando un párrafo aparte a la accesibilidad, no solo quienes podemos o sabemos leer usamos la web. </a:t>
            </a:r>
            <a:r>
              <a:rPr b="1" lang="en-GB" sz="1800">
                <a:solidFill>
                  <a:schemeClr val="dk1"/>
                </a:solidFill>
                <a:latin typeface="Helvetica Neue"/>
                <a:ea typeface="Helvetica Neue"/>
                <a:cs typeface="Helvetica Neue"/>
                <a:sym typeface="Helvetica Neue"/>
              </a:rPr>
              <a:t>Personas con capacidades diferentes hacen uso constante de los recursos a los que estamos tan acostumbrados de internet. </a:t>
            </a:r>
            <a:br>
              <a:rPr b="1" lang="en-GB" sz="1800">
                <a:solidFill>
                  <a:schemeClr val="dk1"/>
                </a:solidFill>
                <a:latin typeface="Helvetica Neue"/>
                <a:ea typeface="Helvetica Neue"/>
                <a:cs typeface="Helvetica Neue"/>
                <a:sym typeface="Helvetica Neue"/>
              </a:rPr>
            </a:br>
            <a:endParaRPr b="1" sz="1800">
              <a:solidFill>
                <a:schemeClr val="dk1"/>
              </a:solidFill>
              <a:latin typeface="Helvetica Neue"/>
              <a:ea typeface="Helvetica Neue"/>
              <a:cs typeface="Helvetica Neue"/>
              <a:sym typeface="Helvetica Neue"/>
            </a:endParaRPr>
          </a:p>
        </p:txBody>
      </p:sp>
      <p:pic>
        <p:nvPicPr>
          <p:cNvPr id="718" name="Google Shape;718;p103"/>
          <p:cNvPicPr preferRelativeResize="0"/>
          <p:nvPr/>
        </p:nvPicPr>
        <p:blipFill>
          <a:blip r:embed="rId4">
            <a:alphaModFix/>
          </a:blip>
          <a:stretch>
            <a:fillRect/>
          </a:stretch>
        </p:blipFill>
        <p:spPr>
          <a:xfrm>
            <a:off x="7090575" y="3043525"/>
            <a:ext cx="1267025" cy="1267025"/>
          </a:xfrm>
          <a:prstGeom prst="rect">
            <a:avLst/>
          </a:prstGeom>
          <a:noFill/>
          <a:ln>
            <a:noFill/>
          </a:ln>
        </p:spPr>
      </p:pic>
      <p:sp>
        <p:nvSpPr>
          <p:cNvPr id="719" name="Google Shape;719;p103"/>
          <p:cNvSpPr txBox="1"/>
          <p:nvPr/>
        </p:nvSpPr>
        <p:spPr>
          <a:xfrm>
            <a:off x="786400" y="2932650"/>
            <a:ext cx="6149100" cy="179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Algunas </a:t>
            </a:r>
            <a:r>
              <a:rPr lang="en-GB" sz="1800" u="sng">
                <a:solidFill>
                  <a:schemeClr val="hlink"/>
                </a:solidFill>
                <a:latin typeface="Helvetica Neue"/>
                <a:ea typeface="Helvetica Neue"/>
                <a:cs typeface="Helvetica Neue"/>
                <a:sym typeface="Helvetica Neue"/>
                <a:hlinkClick r:id="rId5"/>
              </a:rPr>
              <a:t>buenas prácticas accesibles</a:t>
            </a:r>
            <a:r>
              <a:rPr lang="en-GB" sz="1800">
                <a:solidFill>
                  <a:schemeClr val="dk1"/>
                </a:solidFill>
                <a:latin typeface="Helvetica Neue"/>
                <a:ea typeface="Helvetica Neue"/>
                <a:cs typeface="Helvetica Neue"/>
                <a:sym typeface="Helvetica Neue"/>
              </a:rPr>
              <a:t> incluyen el uso de atributos como alt, aria y role, generación de subtítulos para videos, transcripciones para audios, tamaños apropiados para elementos web interactivos y un buen contraste de color, entre otros.</a:t>
            </a:r>
            <a:endParaRPr>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4"/>
          <p:cNvSpPr txBox="1"/>
          <p:nvPr/>
        </p:nvSpPr>
        <p:spPr>
          <a:xfrm>
            <a:off x="643801" y="315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UN POCO MÁS DE LA VISIÓN</a:t>
            </a:r>
            <a:endParaRPr sz="2800">
              <a:solidFill>
                <a:schemeClr val="dk1"/>
              </a:solidFill>
              <a:latin typeface="Anton"/>
              <a:ea typeface="Anton"/>
              <a:cs typeface="Anton"/>
              <a:sym typeface="Anton"/>
            </a:endParaRPr>
          </a:p>
          <a:p>
            <a:pPr indent="0" lvl="0" marL="0" rtl="0" algn="l">
              <a:lnSpc>
                <a:spcPct val="120000"/>
              </a:lnSpc>
              <a:spcBef>
                <a:spcPts val="3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2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725" name="Google Shape;725;p10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6" name="Google Shape;726;p104"/>
          <p:cNvSpPr txBox="1"/>
          <p:nvPr/>
        </p:nvSpPr>
        <p:spPr>
          <a:xfrm>
            <a:off x="786450" y="1167700"/>
            <a:ext cx="7571100" cy="27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latin typeface="Helvetica Neue"/>
                <a:ea typeface="Helvetica Neue"/>
                <a:cs typeface="Helvetica Neue"/>
                <a:sym typeface="Helvetica Neue"/>
              </a:rPr>
              <a:t>La web nació como un espacio de comunicación, y durante mucho tiempo la gente "solo leía".</a:t>
            </a:r>
            <a:r>
              <a:rPr lang="en-GB" sz="1800">
                <a:solidFill>
                  <a:schemeClr val="dk1"/>
                </a:solidFill>
                <a:latin typeface="Helvetica Neue"/>
                <a:ea typeface="Helvetica Neue"/>
                <a:cs typeface="Helvetica Neue"/>
                <a:sym typeface="Helvetica Neue"/>
              </a:rPr>
              <a:t> Ésto no puede ser más diferente hoy, dado que la gente genera y consume contenido. Por este motivo, se generaron patrones y arquitecturas de diseño, y se han creado enormes repositorios de datos y servicios, siendo importante saber distinguir y comprender los requisitos de cada uno.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latin typeface="Helvetica Neue"/>
                <a:ea typeface="Helvetica Neue"/>
                <a:cs typeface="Helvetica Neue"/>
                <a:sym typeface="Helvetica Neue"/>
              </a:rPr>
              <a:t>Además, la naturaleza social de nuestras relaciones, ha llevado a interacciones cada vez más complejas, que incluso pueden ser sólo digitales, por lo que la confianza y seguridad son fundamentales para construir hacia adelante.</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30" name="Shape 730"/>
        <p:cNvGrpSpPr/>
        <p:nvPr/>
      </p:nvGrpSpPr>
      <p:grpSpPr>
        <a:xfrm>
          <a:off x="0" y="0"/>
          <a:ext cx="0" cy="0"/>
          <a:chOff x="0" y="0"/>
          <a:chExt cx="0" cy="0"/>
        </a:xfrm>
      </p:grpSpPr>
      <p:pic>
        <p:nvPicPr>
          <p:cNvPr id="731" name="Google Shape;731;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2" name="Google Shape;732;p10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33" name="Google Shape;733;p105"/>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734" name="Google Shape;734;p105"/>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a:ea typeface="Helvetica Neue"/>
                <a:cs typeface="Helvetica Neue"/>
                <a:sym typeface="Helvetica Neue"/>
              </a:rPr>
              <a:t>Momento de consolidación de aprendizajes</a:t>
            </a:r>
            <a:r>
              <a:rPr lang="en-GB" sz="2000">
                <a:solidFill>
                  <a:srgbClr val="000000"/>
                </a:solidFill>
                <a:latin typeface="Helvetica Neue"/>
                <a:ea typeface="Helvetica Neue"/>
                <a:cs typeface="Helvetica Neue"/>
                <a:sym typeface="Helvetica Neue"/>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34"/>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7" name="Google Shape;177;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3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3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2" name="Google Shape;182;p3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3" name="Google Shape;183;p34"/>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3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8" name="Google Shape;188;p3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9" name="Google Shape;189;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4"/>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cxnSp>
        <p:nvCxnSpPr>
          <p:cNvPr id="192" name="Google Shape;192;p3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3" name="Google Shape;193;p3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4" name="Google Shape;194;p3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6" name="Google Shape;196;p3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7" name="Google Shape;197;p3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8" name="Google Shape;198;p34"/>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sp>
        <p:nvSpPr>
          <p:cNvPr id="199" name="Google Shape;199;p34"/>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SASS II</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0" name="Google Shape;200;p34"/>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Helvetica Neue"/>
                <a:ea typeface="Helvetica Neue"/>
                <a:cs typeface="Helvetica Neue"/>
                <a:sym typeface="Helvetica Neue"/>
              </a:rPr>
              <a:t>Servidores, Seguridad y SEO para tu sitio</a:t>
            </a:r>
            <a:endParaRPr b="1" sz="1100">
              <a:solidFill>
                <a:schemeClr val="dk1"/>
              </a:solidFill>
              <a:latin typeface="Helvetica Neue"/>
              <a:ea typeface="Helvetica Neue"/>
              <a:cs typeface="Helvetica Neue"/>
              <a:sym typeface="Helvetica Neue"/>
            </a:endParaRPr>
          </a:p>
        </p:txBody>
      </p:sp>
      <p:sp>
        <p:nvSpPr>
          <p:cNvPr id="201" name="Google Shape;201;p34"/>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2" name="Google Shape;202;p34"/>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203" name="Google Shape;203;p34"/>
          <p:cNvSpPr txBox="1"/>
          <p:nvPr/>
        </p:nvSpPr>
        <p:spPr>
          <a:xfrm>
            <a:off x="1801838" y="29120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SASS - OPERACIONES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4"/>
          <p:cNvPicPr preferRelativeResize="0"/>
          <p:nvPr/>
        </p:nvPicPr>
        <p:blipFill rotWithShape="1">
          <a:blip r:embed="rId6">
            <a:alphaModFix/>
          </a:blip>
          <a:srcRect b="0" l="0" r="0" t="0"/>
          <a:stretch/>
        </p:blipFill>
        <p:spPr>
          <a:xfrm>
            <a:off x="1494688" y="2909400"/>
            <a:ext cx="307150" cy="307150"/>
          </a:xfrm>
          <a:prstGeom prst="rect">
            <a:avLst/>
          </a:prstGeom>
          <a:noFill/>
          <a:ln>
            <a:noFill/>
          </a:ln>
        </p:spPr>
      </p:pic>
      <p:pic>
        <p:nvPicPr>
          <p:cNvPr id="205" name="Google Shape;205;p34"/>
          <p:cNvPicPr preferRelativeResize="0"/>
          <p:nvPr/>
        </p:nvPicPr>
        <p:blipFill rotWithShape="1">
          <a:blip r:embed="rId7">
            <a:alphaModFix/>
          </a:blip>
          <a:srcRect b="0" l="0" r="0" t="0"/>
          <a:stretch/>
        </p:blipFill>
        <p:spPr>
          <a:xfrm>
            <a:off x="1494700" y="3376399"/>
            <a:ext cx="306000" cy="306000"/>
          </a:xfrm>
          <a:prstGeom prst="rect">
            <a:avLst/>
          </a:prstGeom>
          <a:noFill/>
          <a:ln>
            <a:noFill/>
          </a:ln>
        </p:spPr>
      </p:pic>
      <p:sp>
        <p:nvSpPr>
          <p:cNvPr id="206" name="Google Shape;206;p34"/>
          <p:cNvSpPr txBox="1"/>
          <p:nvPr/>
        </p:nvSpPr>
        <p:spPr>
          <a:xfrm>
            <a:off x="1818375" y="3356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207" name="Google Shape;207;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208" name="Google Shape;208;p34"/>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9" name="Google Shape;209;p34"/>
          <p:cNvSpPr txBox="1"/>
          <p:nvPr/>
        </p:nvSpPr>
        <p:spPr>
          <a:xfrm>
            <a:off x="4121563" y="2482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SEO A NUESTRA PÁGINA</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10" name="Google Shape;210;p34"/>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1" name="Google Shape;211;p34"/>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sp>
        <p:nvSpPr>
          <p:cNvPr id="212" name="Google Shape;212;p34"/>
          <p:cNvSpPr txBox="1"/>
          <p:nvPr/>
        </p:nvSpPr>
        <p:spPr>
          <a:xfrm>
            <a:off x="6636163" y="30155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DE GIT</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3" name="Google Shape;213;p34"/>
          <p:cNvPicPr preferRelativeResize="0"/>
          <p:nvPr/>
        </p:nvPicPr>
        <p:blipFill rotWithShape="1">
          <a:blip r:embed="rId6">
            <a:alphaModFix/>
          </a:blip>
          <a:srcRect b="0" l="0" r="0" t="0"/>
          <a:stretch/>
        </p:blipFill>
        <p:spPr>
          <a:xfrm>
            <a:off x="6329013" y="3012938"/>
            <a:ext cx="307150" cy="307150"/>
          </a:xfrm>
          <a:prstGeom prst="rect">
            <a:avLst/>
          </a:prstGeom>
          <a:noFill/>
          <a:ln>
            <a:noFill/>
          </a:ln>
        </p:spPr>
      </p:pic>
      <p:pic>
        <p:nvPicPr>
          <p:cNvPr id="214" name="Google Shape;214;p34"/>
          <p:cNvPicPr preferRelativeResize="0"/>
          <p:nvPr/>
        </p:nvPicPr>
        <p:blipFill>
          <a:blip r:embed="rId8">
            <a:alphaModFix/>
          </a:blip>
          <a:stretch>
            <a:fillRect/>
          </a:stretch>
        </p:blipFill>
        <p:spPr>
          <a:xfrm>
            <a:off x="3879113" y="2533750"/>
            <a:ext cx="307150" cy="30712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6"/>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APLICAR SEO A NUESTRA PÁGINA</a:t>
            </a:r>
            <a:endParaRPr i="1" sz="4000">
              <a:latin typeface="Anton"/>
              <a:ea typeface="Anton"/>
              <a:cs typeface="Anton"/>
              <a:sym typeface="Anton"/>
            </a:endParaRPr>
          </a:p>
        </p:txBody>
      </p:sp>
      <p:sp>
        <p:nvSpPr>
          <p:cNvPr id="740" name="Google Shape;740;p106"/>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a:ea typeface="Helvetica Neue"/>
                <a:cs typeface="Helvetica Neue"/>
                <a:sym typeface="Helvetica Neue"/>
              </a:rPr>
              <a:t>Agrega SEO a tu Proyecto Final.</a:t>
            </a:r>
            <a:endParaRPr sz="2000">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a:ea typeface="Helvetica Neue"/>
              <a:cs typeface="Helvetica Neue"/>
              <a:sym typeface="Helvetica Neue"/>
            </a:endParaRPr>
          </a:p>
        </p:txBody>
      </p:sp>
      <p:pic>
        <p:nvPicPr>
          <p:cNvPr id="741" name="Google Shape;741;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2" name="Google Shape;742;p106"/>
          <p:cNvPicPr preferRelativeResize="0"/>
          <p:nvPr/>
        </p:nvPicPr>
        <p:blipFill>
          <a:blip r:embed="rId4">
            <a:alphaModFix/>
          </a:blip>
          <a:stretch>
            <a:fillRect/>
          </a:stretch>
        </p:blipFill>
        <p:spPr>
          <a:xfrm>
            <a:off x="3924300" y="958175"/>
            <a:ext cx="1295400" cy="1295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aphicFrame>
        <p:nvGraphicFramePr>
          <p:cNvPr id="747" name="Google Shape;747;p107"/>
          <p:cNvGraphicFramePr/>
          <p:nvPr/>
        </p:nvGraphicFramePr>
        <p:xfrm>
          <a:off x="153263" y="344100"/>
          <a:ext cx="3000000" cy="3000000"/>
        </p:xfrm>
        <a:graphic>
          <a:graphicData uri="http://schemas.openxmlformats.org/drawingml/2006/table">
            <a:tbl>
              <a:tblPr>
                <a:noFill/>
                <a:tableStyleId>{B2E2DFB2-6B02-48AD-8296-58BAC6D1375B}</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APLICAR SEO A NUESTRA PÁGINA</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a:ea typeface="Helvetica Neue"/>
                          <a:cs typeface="Helvetica Neue"/>
                          <a:sym typeface="Helvetica Neue"/>
                        </a:rPr>
                        <a:t>archivos HTML y documento de Google Doc. D</a:t>
                      </a:r>
                      <a:r>
                        <a:rPr lang="en-GB" sz="1600" u="none" cap="none" strike="noStrike">
                          <a:solidFill>
                            <a:schemeClr val="dk1"/>
                          </a:solidFill>
                          <a:latin typeface="Helvetica Neue"/>
                          <a:ea typeface="Helvetica Neue"/>
                          <a:cs typeface="Helvetica Neue"/>
                          <a:sym typeface="Helvetica Neue"/>
                        </a:rPr>
                        <a:t>ebe tener el nombre </a:t>
                      </a:r>
                      <a:r>
                        <a:rPr lang="en-GB" sz="1600" u="none" cap="none" strike="noStrike">
                          <a:solidFill>
                            <a:schemeClr val="dk1"/>
                          </a:solidFill>
                          <a:highlight>
                            <a:srgbClr val="A6FFCA"/>
                          </a:highlight>
                          <a:latin typeface="Helvetica Neue"/>
                          <a:ea typeface="Helvetica Neue"/>
                          <a:cs typeface="Helvetica Neue"/>
                          <a:sym typeface="Helvetica Neue"/>
                        </a:rPr>
                        <a:t>“Idea+Apellido”</a:t>
                      </a:r>
                      <a:r>
                        <a:rPr lang="en-GB" sz="1600" u="none" cap="none" strike="noStrike">
                          <a:solidFill>
                            <a:schemeClr val="dk1"/>
                          </a:solidFill>
                          <a:latin typeface="Helvetica Neue"/>
                          <a:ea typeface="Helvetica Neue"/>
                          <a:cs typeface="Helvetica Neue"/>
                          <a:sym typeface="Helvetica Neue"/>
                        </a:rPr>
                        <a:t>. </a:t>
                      </a:r>
                      <a:endParaRPr sz="16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a:ea typeface="Helvetica Neue"/>
                          <a:cs typeface="Helvetica Neue"/>
                          <a:sym typeface="Helvetica Neue"/>
                        </a:rPr>
                        <a:t>carpeta en formato zip o rar con el/los archivos HTML. Revisar que el documento tenga permisos para el acceso.</a:t>
                      </a:r>
                      <a:endParaRPr sz="16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a:ea typeface="Helvetica Neue"/>
                          <a:cs typeface="Helvetica Neue"/>
                          <a:sym typeface="Helvetica Neue"/>
                        </a:rPr>
                        <a:t> </a:t>
                      </a:r>
                      <a:r>
                        <a:rPr lang="en-GB" sz="1700">
                          <a:solidFill>
                            <a:schemeClr val="dk1"/>
                          </a:solidFill>
                          <a:latin typeface="Helvetica Neue"/>
                          <a:ea typeface="Helvetica Neue"/>
                          <a:cs typeface="Helvetica Neue"/>
                          <a:sym typeface="Helvetica Neue"/>
                        </a:rPr>
                        <a:t>agregar SEO a tu Proyecto Final.</a:t>
                      </a:r>
                      <a:endParaRPr sz="1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Suma keywords, descripción, títulos y encabezado a todas las páginas de tu sitio.</a:t>
                      </a:r>
                      <a:endParaRPr sz="1600">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Explica en un Google Doc los cambios realizados en el punto anterior, por ejemplo: </a:t>
                      </a:r>
                      <a:endParaRPr sz="16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i="1" lang="en-GB" sz="1600">
                          <a:solidFill>
                            <a:schemeClr val="dk1"/>
                          </a:solidFill>
                          <a:latin typeface="Helvetica Neue"/>
                          <a:ea typeface="Helvetica Neue"/>
                          <a:cs typeface="Helvetica Neue"/>
                          <a:sym typeface="Helvetica Neue"/>
                        </a:rPr>
                        <a:t>“Agregué estas keywords”, “cambié estos títulos”</a:t>
                      </a:r>
                      <a:endParaRPr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a:t>
                      </a:r>
                      <a:endParaRPr b="1" sz="1700" u="none" cap="none" strike="noStrike"/>
                    </a:p>
                    <a:p>
                      <a:pPr indent="0" lvl="0" marL="0" rtl="0" algn="l">
                        <a:spcBef>
                          <a:spcPts val="0"/>
                        </a:spcBef>
                        <a:spcAft>
                          <a:spcPts val="0"/>
                        </a:spcAft>
                        <a:buClr>
                          <a:schemeClr val="dk1"/>
                        </a:buClr>
                        <a:buSzPts val="1100"/>
                        <a:buFont typeface="Arial"/>
                        <a:buNone/>
                      </a:pPr>
                      <a:r>
                        <a:rPr lang="en-GB" sz="16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Carpeta comprimida con mi sitio</a:t>
                      </a:r>
                      <a:r>
                        <a:rPr lang="en-GB" sz="1600">
                          <a:solidFill>
                            <a:schemeClr val="dk1"/>
                          </a:solidFill>
                          <a:latin typeface="Helvetica Neue"/>
                          <a:ea typeface="Helvetica Neue"/>
                          <a:cs typeface="Helvetica Neue"/>
                          <a:sym typeface="Helvetica Neue"/>
                        </a:rPr>
                        <a:t> / </a:t>
                      </a:r>
                      <a:r>
                        <a:rPr lang="en-GB" sz="16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Documento explicativo del SEO</a:t>
                      </a:r>
                      <a:endParaRPr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48" name="Google Shape;748;p107"/>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749" name="Google Shape;749;p107"/>
          <p:cNvPicPr preferRelativeResize="0"/>
          <p:nvPr/>
        </p:nvPicPr>
        <p:blipFill>
          <a:blip r:embed="rId6">
            <a:alphaModFix/>
          </a:blip>
          <a:stretch>
            <a:fillRect/>
          </a:stretch>
        </p:blipFill>
        <p:spPr>
          <a:xfrm>
            <a:off x="7235863" y="1299163"/>
            <a:ext cx="1628775" cy="638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spcBef>
                <a:spcPts val="0"/>
              </a:spcBef>
              <a:spcAft>
                <a:spcPts val="0"/>
              </a:spcAft>
              <a:buNone/>
            </a:pPr>
            <a:r>
              <a:t/>
            </a:r>
            <a:endParaRPr/>
          </a:p>
        </p:txBody>
      </p:sp>
      <p:sp>
        <p:nvSpPr>
          <p:cNvPr id="755" name="Google Shape;755;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a:ea typeface="Helvetica Neue"/>
                <a:cs typeface="Helvetica Neue"/>
                <a:sym typeface="Helvetica Neue"/>
              </a:rPr>
              <a:t>Hacer el desafío </a:t>
            </a:r>
            <a:r>
              <a:rPr b="1" i="1" lang="en-GB" sz="2000">
                <a:solidFill>
                  <a:schemeClr val="dk1"/>
                </a:solidFill>
                <a:latin typeface="Helvetica Neue"/>
                <a:ea typeface="Helvetica Neue"/>
                <a:cs typeface="Helvetica Neue"/>
                <a:sym typeface="Helvetica Neue"/>
              </a:rPr>
              <a:t>"Aplicar SEO a Nuestra Página"</a:t>
            </a:r>
            <a:r>
              <a:rPr lang="en-GB" sz="2000">
                <a:solidFill>
                  <a:schemeClr val="dk1"/>
                </a:solidFill>
                <a:latin typeface="Helvetica Neue"/>
                <a:ea typeface="Helvetica Neue"/>
                <a:cs typeface="Helvetica Neue"/>
                <a:sym typeface="Helvetica Neue"/>
              </a:rPr>
              <a:t> es importante porque podrás darle un valor agregado a tu proyecto, muy importante al momento de dar de alta un sitio web. </a:t>
            </a:r>
            <a:endParaRPr sz="2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GB" sz="2000">
                <a:solidFill>
                  <a:schemeClr val="dk1"/>
                </a:solidFill>
                <a:latin typeface="Helvetica Neue"/>
                <a:ea typeface="Helvetica Neue"/>
                <a:cs typeface="Helvetica Neue"/>
                <a:sym typeface="Helvetica Neue"/>
              </a:rPr>
              <a:t>De esta manera, podrás generar las mejores buenas prácticas generales, para que los motores de búsqueda no te penalicen tanto.</a:t>
            </a:r>
            <a:endParaRPr sz="20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sz="2000">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9" name="Shape 759"/>
        <p:cNvGrpSpPr/>
        <p:nvPr/>
      </p:nvGrpSpPr>
      <p:grpSpPr>
        <a:xfrm>
          <a:off x="0" y="0"/>
          <a:ext cx="0" cy="0"/>
          <a:chOff x="0" y="0"/>
          <a:chExt cx="0" cy="0"/>
        </a:xfrm>
      </p:grpSpPr>
      <p:sp>
        <p:nvSpPr>
          <p:cNvPr id="760" name="Google Shape;760;p10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1" name="Google Shape;761;p10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5" name="Shape 765"/>
        <p:cNvGrpSpPr/>
        <p:nvPr/>
      </p:nvGrpSpPr>
      <p:grpSpPr>
        <a:xfrm>
          <a:off x="0" y="0"/>
          <a:ext cx="0" cy="0"/>
          <a:chOff x="0" y="0"/>
          <a:chExt cx="0" cy="0"/>
        </a:xfrm>
      </p:grpSpPr>
      <p:sp>
        <p:nvSpPr>
          <p:cNvPr id="766" name="Google Shape;766;p11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767" name="Google Shape;767;p11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68" name="Google Shape;768;p11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1"/>
          <p:cNvSpPr txBox="1"/>
          <p:nvPr/>
        </p:nvSpPr>
        <p:spPr>
          <a:xfrm>
            <a:off x="541200" y="2404700"/>
            <a:ext cx="80616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1000"/>
              </a:spcAft>
              <a:buClr>
                <a:srgbClr val="3CEFAB"/>
              </a:buClr>
              <a:buSzPts val="1800"/>
              <a:buFont typeface="Arial"/>
              <a:buChar char="●"/>
            </a:pPr>
            <a:r>
              <a:rPr lang="en-GB" sz="1800">
                <a:solidFill>
                  <a:schemeClr val="dk1"/>
                </a:solidFill>
                <a:latin typeface="Helvetica Neue"/>
                <a:ea typeface="Helvetica Neue"/>
                <a:cs typeface="Helvetica Neue"/>
                <a:sym typeface="Helvetica Neue"/>
              </a:rPr>
              <a:t>Webinar cómo hacer una página web | Webinar Desarrollo Web</a:t>
            </a:r>
            <a:r>
              <a:rPr b="0" i="0" lang="en-GB" sz="1800" u="none" cap="none" strike="noStrike">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CODERHOUSE </a:t>
            </a:r>
            <a:r>
              <a:rPr b="1" i="0" lang="en-GB" sz="1800" u="none" cap="none" strike="noStrike">
                <a:solidFill>
                  <a:schemeClr val="dk1"/>
                </a:solidFill>
                <a:latin typeface="Helvetica Neue"/>
                <a:ea typeface="Helvetica Neue"/>
                <a:cs typeface="Helvetica Neue"/>
                <a:sym typeface="Helvetica Neue"/>
              </a:rPr>
              <a:t>| </a:t>
            </a:r>
            <a:r>
              <a:rPr b="1" lang="en-GB"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https://www.youtube.com/watch?v=QlNeEyeWpyM</a:t>
            </a:r>
            <a:endParaRPr b="0" i="0" sz="1800" u="none" cap="none" strike="noStrike">
              <a:solidFill>
                <a:schemeClr val="accent1"/>
              </a:solidFill>
              <a:latin typeface="Helvetica Neue"/>
              <a:ea typeface="Helvetica Neue"/>
              <a:cs typeface="Helvetica Neue"/>
              <a:sym typeface="Helvetica Neue"/>
            </a:endParaRPr>
          </a:p>
        </p:txBody>
      </p:sp>
      <p:pic>
        <p:nvPicPr>
          <p:cNvPr id="774" name="Google Shape;774;p11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75" name="Google Shape;775;p11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1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777" name="Google Shape;777;p111"/>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778" name="Google Shape;778;p111"/>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2" name="Shape 782"/>
        <p:cNvGrpSpPr/>
        <p:nvPr/>
      </p:nvGrpSpPr>
      <p:grpSpPr>
        <a:xfrm>
          <a:off x="0" y="0"/>
          <a:ext cx="0" cy="0"/>
          <a:chOff x="0" y="0"/>
          <a:chExt cx="0" cy="0"/>
        </a:xfrm>
      </p:grpSpPr>
      <p:sp>
        <p:nvSpPr>
          <p:cNvPr id="783" name="Google Shape;783;p112"/>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84" name="Google Shape;784;p112"/>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85" name="Google Shape;785;p11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3"/>
          <p:cNvSpPr txBox="1"/>
          <p:nvPr/>
        </p:nvSpPr>
        <p:spPr>
          <a:xfrm>
            <a:off x="2244925" y="1734450"/>
            <a:ext cx="64581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Escanea tu web para SEO (alternativa 1)</a:t>
            </a:r>
            <a:r>
              <a:rPr b="0" i="0" lang="en-GB" sz="1800" u="none" cap="none" strike="noStrike">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GTmetrix</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lang="en-GB" sz="1800" u="sng">
                <a:solidFill>
                  <a:schemeClr val="accent1"/>
                </a:solidFill>
                <a:latin typeface="Helvetica Neue"/>
                <a:ea typeface="Helvetica Neue"/>
                <a:cs typeface="Helvetica Neue"/>
                <a:sym typeface="Helvetica Neue"/>
                <a:hlinkClick r:id="rId4">
                  <a:extLst>
                    <a:ext uri="{A12FA001-AC4F-418D-AE19-62706E023703}">
                      <ahyp:hlinkClr val="tx"/>
                    </a:ext>
                  </a:extLst>
                </a:hlinkClick>
              </a:rPr>
              <a:t>Escanea tu web para SEO (alternativa 2)</a:t>
            </a:r>
            <a:r>
              <a:rPr lang="en-GB" sz="1800">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Screamingfrog</a:t>
            </a:r>
            <a:endParaRPr b="1" i="1" sz="1800">
              <a:solidFill>
                <a:schemeClr val="dk1"/>
              </a:solidFill>
              <a:latin typeface="Helvetica Neue"/>
              <a:ea typeface="Helvetica Neue"/>
              <a:cs typeface="Helvetica Neue"/>
              <a:sym typeface="Helvetica Neue"/>
            </a:endParaRPr>
          </a:p>
          <a:p>
            <a:pPr indent="-342900" lvl="0" marL="457200" rtl="0" algn="l">
              <a:lnSpc>
                <a:spcPct val="115000"/>
              </a:lnSpc>
              <a:spcBef>
                <a:spcPts val="1000"/>
              </a:spcBef>
              <a:spcAft>
                <a:spcPts val="0"/>
              </a:spcAft>
              <a:buClr>
                <a:srgbClr val="3CEFAB"/>
              </a:buClr>
              <a:buSzPts val="1800"/>
              <a:buChar char="●"/>
            </a:pPr>
            <a:r>
              <a:rPr lang="en-GB" sz="1800" u="sng">
                <a:solidFill>
                  <a:schemeClr val="accent1"/>
                </a:solidFill>
                <a:latin typeface="Helvetica Neue"/>
                <a:ea typeface="Helvetica Neue"/>
                <a:cs typeface="Helvetica Neue"/>
                <a:sym typeface="Helvetica Neue"/>
                <a:hlinkClick r:id="rId5">
                  <a:extLst>
                    <a:ext uri="{A12FA001-AC4F-418D-AE19-62706E023703}">
                      <ahyp:hlinkClr val="tx"/>
                    </a:ext>
                  </a:extLst>
                </a:hlinkClick>
              </a:rPr>
              <a:t>Simulador de tags SEO (alternativa 1)</a:t>
            </a:r>
            <a:r>
              <a:rPr lang="en-GB" sz="1800">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Mangools</a:t>
            </a:r>
            <a:endParaRPr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lang="en-GB" sz="1800" u="sng">
                <a:solidFill>
                  <a:schemeClr val="accent1"/>
                </a:solidFill>
                <a:latin typeface="Helvetica Neue"/>
                <a:ea typeface="Helvetica Neue"/>
                <a:cs typeface="Helvetica Neue"/>
                <a:sym typeface="Helvetica Neue"/>
                <a:hlinkClick r:id="rId6">
                  <a:extLst>
                    <a:ext uri="{A12FA001-AC4F-418D-AE19-62706E023703}">
                      <ahyp:hlinkClr val="tx"/>
                    </a:ext>
                  </a:extLst>
                </a:hlinkClick>
              </a:rPr>
              <a:t>Simulador de tags SEO (alternativa 2)</a:t>
            </a:r>
            <a:r>
              <a:rPr b="0" i="0" lang="en-GB" sz="1800" u="none" cap="none" strike="noStrike">
                <a:solidFill>
                  <a:schemeClr val="dk1"/>
                </a:solidFill>
                <a:latin typeface="Helvetica Neue"/>
                <a:ea typeface="Helvetica Neue"/>
                <a:cs typeface="Helvetica Neue"/>
                <a:sym typeface="Helvetica Neue"/>
              </a:rPr>
              <a:t> | </a:t>
            </a:r>
            <a:r>
              <a:rPr b="1" i="1" lang="en-GB" sz="1800">
                <a:solidFill>
                  <a:schemeClr val="dk1"/>
                </a:solidFill>
                <a:latin typeface="Helvetica Neue"/>
                <a:ea typeface="Helvetica Neue"/>
                <a:cs typeface="Helvetica Neue"/>
                <a:sym typeface="Helvetica Neue"/>
              </a:rPr>
              <a:t>HEY META</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791" name="Google Shape;791;p113"/>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792" name="Google Shape;792;p113"/>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93" name="Google Shape;793;p113"/>
          <p:cNvSpPr/>
          <p:nvPr/>
        </p:nvSpPr>
        <p:spPr>
          <a:xfrm>
            <a:off x="9592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4" name="Google Shape;794;p113"/>
          <p:cNvPicPr preferRelativeResize="0"/>
          <p:nvPr/>
        </p:nvPicPr>
        <p:blipFill rotWithShape="1">
          <a:blip r:embed="rId9">
            <a:alphaModFix/>
          </a:blip>
          <a:srcRect b="0" l="0" r="0" t="0"/>
          <a:stretch/>
        </p:blipFill>
        <p:spPr>
          <a:xfrm>
            <a:off x="1221934" y="1997140"/>
            <a:ext cx="545131" cy="54513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114"/>
          <p:cNvSpPr txBox="1"/>
          <p:nvPr/>
        </p:nvSpPr>
        <p:spPr>
          <a:xfrm>
            <a:off x="1956450" y="1253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0" name="Google Shape;800;p114"/>
          <p:cNvSpPr txBox="1"/>
          <p:nvPr/>
        </p:nvSpPr>
        <p:spPr>
          <a:xfrm>
            <a:off x="2180400" y="2242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a:ea typeface="Helvetica Neue"/>
                <a:cs typeface="Helvetica Neue"/>
                <a:sym typeface="Helvetica Neue"/>
              </a:rPr>
              <a:t>Resumen de lo visto en clase hoy: </a:t>
            </a:r>
            <a:endParaRPr b="0" i="0" sz="2200" u="none" cap="none" strike="noStrike">
              <a:solidFill>
                <a:srgbClr val="E0FF00"/>
              </a:solidFill>
              <a:latin typeface="Helvetica Neue"/>
              <a:ea typeface="Helvetica Neue"/>
              <a:cs typeface="Helvetica Neue"/>
              <a:sym typeface="Helvetica Neue"/>
            </a:endParaRPr>
          </a:p>
          <a:p>
            <a:pPr indent="-368300" lvl="0" marL="457200" marR="0" rtl="0" algn="ctr">
              <a:lnSpc>
                <a:spcPct val="115000"/>
              </a:lnSpc>
              <a:spcBef>
                <a:spcPts val="0"/>
              </a:spcBef>
              <a:spcAft>
                <a:spcPts val="0"/>
              </a:spcAft>
              <a:buClr>
                <a:srgbClr val="E0FF00"/>
              </a:buClr>
              <a:buSzPts val="2200"/>
              <a:buFont typeface="Helvetica Neue"/>
              <a:buChar char="-"/>
            </a:pPr>
            <a:r>
              <a:rPr lang="en-GB" sz="2200">
                <a:solidFill>
                  <a:srgbClr val="E0FF00"/>
                </a:solidFill>
                <a:latin typeface="Helvetica Neue"/>
                <a:ea typeface="Helvetica Neue"/>
                <a:cs typeface="Helvetica Neue"/>
                <a:sym typeface="Helvetica Neue"/>
              </a:rPr>
              <a:t>Comprender el funcionamiento de los servidores.</a:t>
            </a:r>
            <a:endParaRPr sz="2200">
              <a:solidFill>
                <a:srgbClr val="E0FF00"/>
              </a:solidFill>
              <a:latin typeface="Helvetica Neue"/>
              <a:ea typeface="Helvetica Neue"/>
              <a:cs typeface="Helvetica Neue"/>
              <a:sym typeface="Helvetica Neue"/>
            </a:endParaRPr>
          </a:p>
          <a:p>
            <a:pPr indent="-368300" lvl="0" marL="457200" marR="0" rtl="0" algn="ctr">
              <a:lnSpc>
                <a:spcPct val="115000"/>
              </a:lnSpc>
              <a:spcBef>
                <a:spcPts val="0"/>
              </a:spcBef>
              <a:spcAft>
                <a:spcPts val="0"/>
              </a:spcAft>
              <a:buClr>
                <a:srgbClr val="E0FF00"/>
              </a:buClr>
              <a:buSzPts val="2200"/>
              <a:buFont typeface="Helvetica Neue"/>
              <a:buChar char="-"/>
            </a:pPr>
            <a:r>
              <a:rPr lang="en-GB" sz="2200">
                <a:solidFill>
                  <a:srgbClr val="E0FF00"/>
                </a:solidFill>
                <a:latin typeface="Helvetica Neue"/>
                <a:ea typeface="Helvetica Neue"/>
                <a:cs typeface="Helvetica Neue"/>
                <a:sym typeface="Helvetica Neue"/>
              </a:rPr>
              <a:t>Aplicar seguridad al sitio.</a:t>
            </a:r>
            <a:endParaRPr sz="2200">
              <a:solidFill>
                <a:srgbClr val="E0FF00"/>
              </a:solidFill>
              <a:latin typeface="Helvetica Neue"/>
              <a:ea typeface="Helvetica Neue"/>
              <a:cs typeface="Helvetica Neue"/>
              <a:sym typeface="Helvetica Neue"/>
            </a:endParaRPr>
          </a:p>
          <a:p>
            <a:pPr indent="-368300" lvl="0" marL="457200" marR="0" rtl="0" algn="ctr">
              <a:lnSpc>
                <a:spcPct val="115000"/>
              </a:lnSpc>
              <a:spcBef>
                <a:spcPts val="0"/>
              </a:spcBef>
              <a:spcAft>
                <a:spcPts val="0"/>
              </a:spcAft>
              <a:buClr>
                <a:srgbClr val="E0FF00"/>
              </a:buClr>
              <a:buSzPts val="2200"/>
              <a:buFont typeface="Helvetica Neue"/>
              <a:buChar char="-"/>
            </a:pPr>
            <a:r>
              <a:rPr lang="en-GB" sz="2200">
                <a:solidFill>
                  <a:srgbClr val="E0FF00"/>
                </a:solidFill>
                <a:latin typeface="Helvetica Neue"/>
                <a:ea typeface="Helvetica Neue"/>
                <a:cs typeface="Helvetica Neue"/>
                <a:sym typeface="Helvetica Neue"/>
              </a:rPr>
              <a:t>Conocer las reglas básicas para mantener el SEO.</a:t>
            </a:r>
            <a:endParaRPr b="0" i="0" sz="2200" u="none" cap="none" strike="noStrike">
              <a:solidFill>
                <a:srgbClr val="E0FF00"/>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1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06" name="Google Shape;806;p11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8" name="Shape 218"/>
        <p:cNvGrpSpPr/>
        <p:nvPr/>
      </p:nvGrpSpPr>
      <p:grpSpPr>
        <a:xfrm>
          <a:off x="0" y="0"/>
          <a:ext cx="0" cy="0"/>
          <a:chOff x="0" y="0"/>
          <a:chExt cx="0" cy="0"/>
        </a:xfrm>
      </p:grpSpPr>
      <p:sp>
        <p:nvSpPr>
          <p:cNvPr id="219" name="Google Shape;219;p35"/>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a:ea typeface="Helvetica Neue"/>
                <a:cs typeface="Helvetica Neue"/>
                <a:sym typeface="Helvetica Neue"/>
              </a:rPr>
              <a:t>Accede al material complementario </a:t>
            </a:r>
            <a:r>
              <a:rPr lang="en-GB" sz="1800" u="sng">
                <a:solidFill>
                  <a:schemeClr val="hlink"/>
                </a:solidFill>
                <a:latin typeface="Helvetica Neue"/>
                <a:ea typeface="Helvetica Neue"/>
                <a:cs typeface="Helvetica Neue"/>
                <a:sym typeface="Helvetica Neue"/>
                <a:hlinkClick r:id="rId3"/>
              </a:rPr>
              <a:t>aquí</a:t>
            </a:r>
            <a:r>
              <a:rPr lang="en-GB" sz="1800">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p:txBody>
      </p:sp>
      <p:pic>
        <p:nvPicPr>
          <p:cNvPr id="220" name="Google Shape;220;p3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1" name="Google Shape;221;p35"/>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1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12" name="Google Shape;812;p1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13" name="Google Shape;813;p1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17" name="Shape 817"/>
        <p:cNvGrpSpPr/>
        <p:nvPr/>
      </p:nvGrpSpPr>
      <p:grpSpPr>
        <a:xfrm>
          <a:off x="0" y="0"/>
          <a:ext cx="0" cy="0"/>
          <a:chOff x="0" y="0"/>
          <a:chExt cx="0" cy="0"/>
        </a:xfrm>
      </p:grpSpPr>
      <p:sp>
        <p:nvSpPr>
          <p:cNvPr id="818" name="Google Shape;818;p11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819" name="Google Shape;819;p11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820" name="Google Shape;820;p11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11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SUBIDA AL SERVIDOR</a:t>
            </a:r>
            <a:endParaRPr b="0" i="1" sz="3600" u="none" cap="none" strike="noStrike">
              <a:solidFill>
                <a:srgbClr val="121212"/>
              </a:solidFill>
              <a:latin typeface="Anton"/>
              <a:ea typeface="Anton"/>
              <a:cs typeface="Anton"/>
              <a:sym typeface="Anton"/>
            </a:endParaRPr>
          </a:p>
        </p:txBody>
      </p:sp>
      <p:sp>
        <p:nvSpPr>
          <p:cNvPr id="826" name="Google Shape;826;p118"/>
          <p:cNvSpPr txBox="1"/>
          <p:nvPr/>
        </p:nvSpPr>
        <p:spPr>
          <a:xfrm>
            <a:off x="1753650" y="1608725"/>
            <a:ext cx="5636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a:ea typeface="Helvetica Neue"/>
                <a:cs typeface="Helvetica Neue"/>
                <a:sym typeface="Helvetica Neue"/>
              </a:rPr>
              <a:t> </a:t>
            </a:r>
            <a:r>
              <a:rPr lang="en-GB" sz="2000">
                <a:solidFill>
                  <a:srgbClr val="121212"/>
                </a:solidFill>
                <a:latin typeface="Helvetica Neue"/>
                <a:ea typeface="Helvetica Neue"/>
                <a:cs typeface="Helvetica Neue"/>
                <a:sym typeface="Helvetica Neue"/>
              </a:rPr>
              <a:t>DESARROLLO WEB ONLINE</a:t>
            </a:r>
            <a:endParaRPr b="0" i="0" sz="1400" u="none" cap="none" strike="noStrike">
              <a:solidFill>
                <a:srgbClr val="121212"/>
              </a:solidFill>
              <a:latin typeface="Helvetica Neue"/>
              <a:ea typeface="Helvetica Neue"/>
              <a:cs typeface="Helvetica Neue"/>
              <a:sym typeface="Helvetica Neue"/>
            </a:endParaRPr>
          </a:p>
        </p:txBody>
      </p:sp>
      <p:sp>
        <p:nvSpPr>
          <p:cNvPr id="827" name="Google Shape;827;p11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1" name="Shape 831"/>
        <p:cNvGrpSpPr/>
        <p:nvPr/>
      </p:nvGrpSpPr>
      <p:grpSpPr>
        <a:xfrm>
          <a:off x="0" y="0"/>
          <a:ext cx="0" cy="0"/>
          <a:chOff x="0" y="0"/>
          <a:chExt cx="0" cy="0"/>
        </a:xfrm>
      </p:grpSpPr>
      <p:sp>
        <p:nvSpPr>
          <p:cNvPr id="832" name="Google Shape;832;p11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a:ea typeface="Helvetica Neue"/>
                <a:cs typeface="Helvetica Neue"/>
                <a:sym typeface="Helvetica Neue"/>
              </a:rPr>
              <a:t>Conocer y configurar un hosting, así como el acceso al servidor.</a:t>
            </a:r>
            <a:endParaRPr sz="1800">
              <a:latin typeface="Helvetica Neue"/>
              <a:ea typeface="Helvetica Neue"/>
              <a:cs typeface="Helvetica Neue"/>
              <a:sym typeface="Helvetica Neue"/>
            </a:endParaRPr>
          </a:p>
        </p:txBody>
      </p:sp>
      <p:pic>
        <p:nvPicPr>
          <p:cNvPr id="833" name="Google Shape;833;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4" name="Google Shape;834;p11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35" name="Google Shape;835;p11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GitHub: </a:t>
            </a:r>
            <a:r>
              <a:rPr lang="en-GB">
                <a:solidFill>
                  <a:schemeClr val="dk1"/>
                </a:solidFill>
                <a:latin typeface="Helvetica Neue"/>
                <a:ea typeface="Helvetica Neue"/>
                <a:cs typeface="Helvetica Neue"/>
                <a:sym typeface="Helvetica Neue"/>
              </a:rPr>
              <a:t>es una especie de “red social” de programadores. Con este sitio podemos subir nuestros proyectos y lograr que otras personas colaboren.</a:t>
            </a:r>
            <a:endParaRPr>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p:txBody>
      </p:sp>
      <p:sp>
        <p:nvSpPr>
          <p:cNvPr id="841" name="Google Shape;841;p12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15</a:t>
            </a:r>
            <a:endParaRPr i="1" sz="2000">
              <a:latin typeface="Anton"/>
              <a:ea typeface="Anton"/>
              <a:cs typeface="Anton"/>
              <a:sym typeface="Anton"/>
            </a:endParaRPr>
          </a:p>
        </p:txBody>
      </p:sp>
      <p:pic>
        <p:nvPicPr>
          <p:cNvPr id="842" name="Google Shape;842;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6" name="Shape 846"/>
        <p:cNvGrpSpPr/>
        <p:nvPr/>
      </p:nvGrpSpPr>
      <p:grpSpPr>
        <a:xfrm>
          <a:off x="0" y="0"/>
          <a:ext cx="0" cy="0"/>
          <a:chOff x="0" y="0"/>
          <a:chExt cx="0" cy="0"/>
        </a:xfrm>
      </p:grpSpPr>
      <p:sp>
        <p:nvSpPr>
          <p:cNvPr id="847" name="Google Shape;847;p1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48" name="Google Shape;848;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2" name="Shape 852"/>
        <p:cNvGrpSpPr/>
        <p:nvPr/>
      </p:nvGrpSpPr>
      <p:grpSpPr>
        <a:xfrm>
          <a:off x="0" y="0"/>
          <a:ext cx="0" cy="0"/>
          <a:chOff x="0" y="0"/>
          <a:chExt cx="0" cy="0"/>
        </a:xfrm>
      </p:grpSpPr>
      <p:sp>
        <p:nvSpPr>
          <p:cNvPr id="853" name="Google Shape;853;p12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17</a:t>
            </a:r>
            <a:endParaRPr i="1" sz="2000">
              <a:latin typeface="Anton"/>
              <a:ea typeface="Anton"/>
              <a:cs typeface="Anton"/>
              <a:sym typeface="Anton"/>
            </a:endParaRPr>
          </a:p>
        </p:txBody>
      </p:sp>
      <p:pic>
        <p:nvPicPr>
          <p:cNvPr id="854" name="Google Shape;854;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5" name="Google Shape;855;p12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856" name="Google Shape;856;p122"/>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Dominio</a:t>
            </a:r>
            <a:endParaRPr sz="1100">
              <a:solidFill>
                <a:srgbClr val="FFFFFF"/>
              </a:solidFill>
              <a:latin typeface="Helvetica Neue"/>
              <a:ea typeface="Helvetica Neue"/>
              <a:cs typeface="Helvetica Neue"/>
              <a:sym typeface="Helvetica Neue"/>
            </a:endParaRPr>
          </a:p>
        </p:txBody>
      </p:sp>
      <p:sp>
        <p:nvSpPr>
          <p:cNvPr id="857" name="Google Shape;857;p122"/>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Dominio ≠ Hosting</a:t>
            </a:r>
            <a:endParaRPr b="0" i="0" sz="1100" u="none" cap="none" strike="noStrike">
              <a:solidFill>
                <a:srgbClr val="222222"/>
              </a:solidFill>
              <a:latin typeface="Helvetica Neue"/>
              <a:ea typeface="Helvetica Neue"/>
              <a:cs typeface="Helvetica Neue"/>
              <a:sym typeface="Helvetica Neue"/>
            </a:endParaRPr>
          </a:p>
        </p:txBody>
      </p:sp>
      <p:cxnSp>
        <p:nvCxnSpPr>
          <p:cNvPr id="858" name="Google Shape;858;p122"/>
          <p:cNvCxnSpPr>
            <a:endCxn id="857"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859" name="Google Shape;859;p122"/>
          <p:cNvCxnSpPr>
            <a:endCxn id="860"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60" name="Google Shape;860;p122"/>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Introducción</a:t>
            </a:r>
            <a:endParaRPr b="0" i="0" sz="1100" u="none" cap="none" strike="noStrike">
              <a:solidFill>
                <a:srgbClr val="222222"/>
              </a:solidFill>
              <a:latin typeface="Helvetica Neue"/>
              <a:ea typeface="Helvetica Neue"/>
              <a:cs typeface="Helvetica Neue"/>
              <a:sym typeface="Helvetica Neue"/>
            </a:endParaRPr>
          </a:p>
        </p:txBody>
      </p:sp>
      <p:cxnSp>
        <p:nvCxnSpPr>
          <p:cNvPr id="861" name="Google Shape;861;p122"/>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862" name="Google Shape;862;p122"/>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Esqueleto</a:t>
            </a:r>
            <a:endParaRPr b="0" i="0" sz="1100" u="none" cap="none" strike="noStrike">
              <a:solidFill>
                <a:srgbClr val="222222"/>
              </a:solidFill>
              <a:latin typeface="Helvetica Neue"/>
              <a:ea typeface="Helvetica Neue"/>
              <a:cs typeface="Helvetica Neue"/>
              <a:sym typeface="Helvetica Neue"/>
            </a:endParaRPr>
          </a:p>
        </p:txBody>
      </p:sp>
      <p:cxnSp>
        <p:nvCxnSpPr>
          <p:cNvPr id="863" name="Google Shape;863;p122"/>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64" name="Google Shape;864;p122"/>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sp>
        <p:nvSpPr>
          <p:cNvPr id="865" name="Google Shape;865;p122"/>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Hosting</a:t>
            </a:r>
            <a:endParaRPr b="0" i="0" sz="1100" u="none" cap="none" strike="noStrike">
              <a:solidFill>
                <a:srgbClr val="FFFFFF"/>
              </a:solidFill>
              <a:latin typeface="Helvetica Neue"/>
              <a:ea typeface="Helvetica Neue"/>
              <a:cs typeface="Helvetica Neue"/>
              <a:sym typeface="Helvetica Neue"/>
            </a:endParaRPr>
          </a:p>
        </p:txBody>
      </p:sp>
      <p:cxnSp>
        <p:nvCxnSpPr>
          <p:cNvPr id="866" name="Google Shape;866;p122"/>
          <p:cNvCxnSpPr>
            <a:endCxn id="865" idx="0"/>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867" name="Google Shape;867;p122"/>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Planes</a:t>
            </a:r>
            <a:endParaRPr b="0" i="0" sz="1100" u="none" cap="none" strike="noStrike">
              <a:solidFill>
                <a:srgbClr val="222222"/>
              </a:solidFill>
              <a:latin typeface="Helvetica Neue"/>
              <a:ea typeface="Helvetica Neue"/>
              <a:cs typeface="Helvetica Neue"/>
              <a:sym typeface="Helvetica Neue"/>
            </a:endParaRPr>
          </a:p>
        </p:txBody>
      </p:sp>
      <p:cxnSp>
        <p:nvCxnSpPr>
          <p:cNvPr id="868" name="Google Shape;868;p122"/>
          <p:cNvCxnSpPr>
            <a:endCxn id="867"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869" name="Google Shape;869;p122"/>
          <p:cNvCxnSpPr>
            <a:endCxn id="870"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0" name="Google Shape;870;p122"/>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cxnSp>
        <p:nvCxnSpPr>
          <p:cNvPr id="871" name="Google Shape;871;p122"/>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872" name="Google Shape;872;p122"/>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Configuraciones</a:t>
            </a:r>
            <a:endParaRPr b="0" i="0" sz="1100" u="none" cap="none" strike="noStrike">
              <a:solidFill>
                <a:srgbClr val="222222"/>
              </a:solidFill>
              <a:latin typeface="Helvetica Neue"/>
              <a:ea typeface="Helvetica Neue"/>
              <a:cs typeface="Helvetica Neue"/>
              <a:sym typeface="Helvetica Neue"/>
            </a:endParaRPr>
          </a:p>
        </p:txBody>
      </p:sp>
      <p:cxnSp>
        <p:nvCxnSpPr>
          <p:cNvPr id="873" name="Google Shape;873;p122"/>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4" name="Google Shape;874;p122"/>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Asociar hosting-dominio</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8" name="Shape 878"/>
        <p:cNvGrpSpPr/>
        <p:nvPr/>
      </p:nvGrpSpPr>
      <p:grpSpPr>
        <a:xfrm>
          <a:off x="0" y="0"/>
          <a:ext cx="0" cy="0"/>
          <a:chOff x="0" y="0"/>
          <a:chExt cx="0" cy="0"/>
        </a:xfrm>
      </p:grpSpPr>
      <p:sp>
        <p:nvSpPr>
          <p:cNvPr id="879" name="Google Shape;879;p123"/>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0" name="Google Shape;880;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1" name="Google Shape;881;p12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2" name="Google Shape;882;p12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86" name="Google Shape;886;p12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887" name="Google Shape;887;p123"/>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2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9" name="Google Shape;889;p12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90" name="Google Shape;890;p12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91" name="Google Shape;891;p12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92" name="Google Shape;892;p12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893" name="Google Shape;893;p12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2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23"/>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896" name="Google Shape;896;p12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97" name="Google Shape;897;p12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898" name="Google Shape;898;p12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99" name="Google Shape;899;p12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00" name="Google Shape;900;p12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901" name="Google Shape;901;p12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902" name="Google Shape;902;p123"/>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903" name="Google Shape;903;p12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904" name="Google Shape;904;p123"/>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05" name="Google Shape;905;p123"/>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06" name="Google Shape;906;p123"/>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907" name="Google Shape;907;p123"/>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08" name="Google Shape;908;p123"/>
          <p:cNvSpPr txBox="1"/>
          <p:nvPr/>
        </p:nvSpPr>
        <p:spPr>
          <a:xfrm>
            <a:off x="17941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EN 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09" name="Google Shape;909;p123"/>
          <p:cNvPicPr preferRelativeResize="0"/>
          <p:nvPr/>
        </p:nvPicPr>
        <p:blipFill rotWithShape="1">
          <a:blip r:embed="rId6">
            <a:alphaModFix/>
          </a:blip>
          <a:srcRect b="0" l="0" r="0" t="0"/>
          <a:stretch/>
        </p:blipFill>
        <p:spPr>
          <a:xfrm>
            <a:off x="1487038" y="3023888"/>
            <a:ext cx="307150" cy="307150"/>
          </a:xfrm>
          <a:prstGeom prst="rect">
            <a:avLst/>
          </a:prstGeom>
          <a:noFill/>
          <a:ln>
            <a:noFill/>
          </a:ln>
        </p:spPr>
      </p:pic>
      <p:sp>
        <p:nvSpPr>
          <p:cNvPr id="910" name="Google Shape;910;p123"/>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1" name="Google Shape;911;p123"/>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12" name="Google Shape;912;p123"/>
          <p:cNvPicPr preferRelativeResize="0"/>
          <p:nvPr/>
        </p:nvPicPr>
        <p:blipFill rotWithShape="1">
          <a:blip r:embed="rId7">
            <a:alphaModFix/>
          </a:blip>
          <a:srcRect b="0" l="0" r="0" t="0"/>
          <a:stretch/>
        </p:blipFill>
        <p:spPr>
          <a:xfrm>
            <a:off x="3780700" y="2995399"/>
            <a:ext cx="306000" cy="306000"/>
          </a:xfrm>
          <a:prstGeom prst="rect">
            <a:avLst/>
          </a:prstGeom>
          <a:noFill/>
          <a:ln>
            <a:noFill/>
          </a:ln>
        </p:spPr>
      </p:pic>
      <p:sp>
        <p:nvSpPr>
          <p:cNvPr id="913" name="Google Shape;913;p123"/>
          <p:cNvSpPr txBox="1"/>
          <p:nvPr/>
        </p:nvSpPr>
        <p:spPr>
          <a:xfrm>
            <a:off x="41043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914" name="Google Shape;914;p123"/>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15" name="Google Shape;915;p123"/>
          <p:cNvPicPr preferRelativeResize="0"/>
          <p:nvPr/>
        </p:nvPicPr>
        <p:blipFill rotWithShape="1">
          <a:blip r:embed="rId6">
            <a:alphaModFix/>
          </a:blip>
          <a:srcRect b="0" l="0" r="0" t="0"/>
          <a:stretch/>
        </p:blipFill>
        <p:spPr>
          <a:xfrm>
            <a:off x="6211438" y="2566688"/>
            <a:ext cx="307150" cy="307150"/>
          </a:xfrm>
          <a:prstGeom prst="rect">
            <a:avLst/>
          </a:prstGeom>
          <a:noFill/>
          <a:ln>
            <a:noFill/>
          </a:ln>
        </p:spPr>
      </p:pic>
      <p:pic>
        <p:nvPicPr>
          <p:cNvPr id="916" name="Google Shape;916;p123"/>
          <p:cNvPicPr preferRelativeResize="0"/>
          <p:nvPr/>
        </p:nvPicPr>
        <p:blipFill>
          <a:blip r:embed="rId8">
            <a:alphaModFix/>
          </a:blip>
          <a:stretch>
            <a:fillRect/>
          </a:stretch>
        </p:blipFill>
        <p:spPr>
          <a:xfrm>
            <a:off x="3791950" y="2579075"/>
            <a:ext cx="283500" cy="28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20" name="Shape 920"/>
        <p:cNvGrpSpPr/>
        <p:nvPr/>
      </p:nvGrpSpPr>
      <p:grpSpPr>
        <a:xfrm>
          <a:off x="0" y="0"/>
          <a:ext cx="0" cy="0"/>
          <a:chOff x="0" y="0"/>
          <a:chExt cx="0" cy="0"/>
        </a:xfrm>
      </p:grpSpPr>
      <p:sp>
        <p:nvSpPr>
          <p:cNvPr id="921" name="Google Shape;921;p12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a:ea typeface="Helvetica Neue"/>
                <a:cs typeface="Helvetica Neue"/>
                <a:sym typeface="Helvetica Neue"/>
              </a:rPr>
              <a:t>Accede al material complementario </a:t>
            </a:r>
            <a:r>
              <a:rPr lang="en-GB" sz="1800" u="sng">
                <a:solidFill>
                  <a:schemeClr val="hlink"/>
                </a:solidFill>
                <a:latin typeface="Helvetica Neue"/>
                <a:ea typeface="Helvetica Neue"/>
                <a:cs typeface="Helvetica Neue"/>
                <a:sym typeface="Helvetica Neue"/>
                <a:hlinkClick r:id="rId3"/>
              </a:rPr>
              <a:t>aquí</a:t>
            </a:r>
            <a:r>
              <a:rPr lang="en-GB" sz="1800">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p:txBody>
      </p:sp>
      <p:pic>
        <p:nvPicPr>
          <p:cNvPr id="922" name="Google Shape;922;p12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923" name="Google Shape;923;p12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27" name="Shape 927"/>
        <p:cNvGrpSpPr/>
        <p:nvPr/>
      </p:nvGrpSpPr>
      <p:grpSpPr>
        <a:xfrm>
          <a:off x="0" y="0"/>
          <a:ext cx="0" cy="0"/>
          <a:chOff x="0" y="0"/>
          <a:chExt cx="0" cy="0"/>
        </a:xfrm>
      </p:grpSpPr>
      <p:sp>
        <p:nvSpPr>
          <p:cNvPr id="928" name="Google Shape;928;p125"/>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pic>
        <p:nvPicPr>
          <p:cNvPr id="929" name="Google Shape;929;p125"/>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930" name="Google Shape;930;p125"/>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